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3_D9D4168D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668A70A-B821-9691-A409-96233E70B725}" name="Bull, Beate" initials="BB" userId="S::beate.bull@norad.no::cf4f2a69-9e38-470a-ab54-d1565e2b5a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C7A5"/>
    <a:srgbClr val="E0EFD6"/>
    <a:srgbClr val="CABDFF"/>
    <a:srgbClr val="8E8FB3"/>
    <a:srgbClr val="9ACCE8"/>
    <a:srgbClr val="091354"/>
    <a:srgbClr val="1A3B1B"/>
    <a:srgbClr val="656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88" autoAdjust="0"/>
    <p:restoredTop sz="94640"/>
  </p:normalViewPr>
  <p:slideViewPr>
    <p:cSldViewPr snapToGrid="0">
      <p:cViewPr varScale="1">
        <p:scale>
          <a:sx n="106" d="100"/>
          <a:sy n="106" d="100"/>
        </p:scale>
        <p:origin x="14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omments/modernComment_103_D9D4168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535AAB5-A4A0-4EA4-BAB7-346394C6104C}" authorId="{2668A70A-B821-9691-A409-96233E70B725}" created="2025-09-01T08:30:30.615">
    <pc:sldMkLst xmlns:pc="http://schemas.microsoft.com/office/powerpoint/2013/main/command">
      <pc:docMk/>
      <pc:sldMk cId="3654555277" sldId="259"/>
    </pc:sldMkLst>
    <p188:txBody>
      <a:bodyPr/>
      <a:lstStyle/>
      <a:p>
        <a:r>
          <a:rPr lang="en-US"/>
          <a:t>[@Øvregaard, Anja]  det er denne som må inn. her er likesitilling med I aksellratorene. Har endret I TOC.
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3FBBC-8C73-4044-AC68-08B3DA6D5C98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F2208-B72E-44BB-AB7D-99234B9F2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36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F2208-B72E-44BB-AB7D-99234B9F23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86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62B8E-AE5A-2709-D892-D2A611B4C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FEC0A7-5558-F7B9-6ED2-96379E412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7190F-A452-BB85-B8A4-EDA083E86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AC96D-4D5C-AD55-1660-E172EB49F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D8D2F-9D18-4D97-47A9-71B1929D1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7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93528-0646-D988-409B-B2A25A5B9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60CE0C-D88C-0AF8-D1C4-8CEFA8857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34A1E-04D9-032F-D2DF-506F1AC5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2AA7F-3041-9BFE-035E-0D4D9B241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000C2-2F66-ED5C-58F3-EDA1412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7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81E333-A495-1A55-E3B2-36AAE5228A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89A4DA-F54B-8BEC-B848-ED8C64805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18B67-934C-7700-6F5C-418BEC4ED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A6C58-158F-C5DA-34A3-A2F58FDE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A8B87-1486-A4B0-AA5B-9F27ABF8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46545-3645-5A57-44A7-42433BC7E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6D4FF-ABAE-DFB7-C8E3-6003612C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01DCD-2C66-5FF5-A76C-F73B3B68E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2D358-C843-3569-6156-22CA57A11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7B8EA-5BAE-63CE-EE09-310369EB9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8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21296-837A-7B45-1C5B-5037B3268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1A4D9-0EFF-6C6A-D6DD-6A3FF925B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CE252-082C-77FD-A278-2F2ECACBF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6DDAC-5A54-471B-2E06-EAAC06110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B96EA-3197-4193-6FF2-F6AECB778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9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ABA5B-E5C9-E704-2AE5-B0DE31CD3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E043F-7648-9C03-8A47-825B531DEC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CDFE5E-BA8F-85D9-F267-BEFD7B705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5DE01-AA8F-AD85-9DB0-9EC8D09D0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B9756-F9C0-81D1-3166-5C848584B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E45DB-5B0F-B582-09C5-BF9ADE2DC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47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EEE7-28B2-49D4-94F9-F9E559732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7F4FD-34BE-DDD3-94C6-FE8B55AFF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FB28F-270F-D4D8-58E8-DB1CB3058E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27D33-E71E-16BD-28B9-B9839A29D0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DFEB0A-1557-6DEA-6C77-DB46B52579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E0DBB9-5CCA-C148-6347-5766B7A6A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2C7DC1-0F37-CA58-FC2F-CBD9A6B34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AACD56-D21C-9AC8-C99A-03D4E396F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3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66596-85CE-EDD7-ED46-0DBD03A71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74C917-4480-4585-D625-970CC88FD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DDB69D-A5BF-57F4-BC09-D6FA19441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767957-891F-AF0D-225D-6152CA7D6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6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AB5096-997E-F651-6A76-EDDD84F7C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BEE6A7-54F3-486C-DB0B-15BB52DA6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5AF067-5DAD-3723-B907-9A53DFF59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25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0CD6E-43C8-4EB7-B3F8-0BD680A28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62BA8-46C5-81FD-E3B5-C9BB16517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09B27F-68CC-19B5-8F3F-FE07045513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5C615-7F59-E33B-8253-FB0FF01FF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869EC-5A4A-36C9-387A-CD93BEE0A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F2249D-FDA4-9883-E56C-E02B117A9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26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7022D-2591-421C-C7D7-61B72B11A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0CC13-D13F-D635-4EC4-E6152F17E3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AD279F-51D5-3291-F3DC-1B7CD088A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91062-E2E6-055A-DA7C-A9D2CF44F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33DDB7-552D-2FF7-2DAB-AC557B1F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CE503-6D88-78B4-9674-9DDA2AE6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4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396A8A-5B79-DDDE-701B-CF37A99E9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79C04-4766-E4D0-AAF6-52A1249EA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5368C-4761-07A0-6BBB-3A0FC72A72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B5B280-79AC-4700-9ECB-B65D0165B6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2ADFC-AE42-5AEE-8B07-6161CA35ED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C0E7F-7E04-5E5E-99AF-D75A47AAD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9186ED-61A1-43A9-AA17-4DE99831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9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3_D9D4168D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A9FBFE-0468-CC36-132A-4EEFE7B48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D6402F70-6B93-48A5-BE6B-42D241EA226C}"/>
              </a:ext>
            </a:extLst>
          </p:cNvPr>
          <p:cNvGrpSpPr/>
          <p:nvPr/>
        </p:nvGrpSpPr>
        <p:grpSpPr>
          <a:xfrm>
            <a:off x="475988" y="87682"/>
            <a:ext cx="11285951" cy="6663848"/>
            <a:chOff x="738643" y="722380"/>
            <a:chExt cx="10714714" cy="620811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2E5B363-B959-BAE5-F170-6E7E1A3CA620}"/>
                </a:ext>
              </a:extLst>
            </p:cNvPr>
            <p:cNvGrpSpPr/>
            <p:nvPr/>
          </p:nvGrpSpPr>
          <p:grpSpPr>
            <a:xfrm>
              <a:off x="738643" y="722380"/>
              <a:ext cx="10714714" cy="6208113"/>
              <a:chOff x="-3507" y="-272607"/>
              <a:chExt cx="9256854" cy="731982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A52F712-5DA9-5AE6-1719-8F6860FF7610}"/>
                  </a:ext>
                </a:extLst>
              </p:cNvPr>
              <p:cNvSpPr/>
              <p:nvPr/>
            </p:nvSpPr>
            <p:spPr>
              <a:xfrm>
                <a:off x="0" y="-272607"/>
                <a:ext cx="9253347" cy="572327"/>
              </a:xfrm>
              <a:prstGeom prst="rect">
                <a:avLst/>
              </a:prstGeom>
              <a:solidFill>
                <a:srgbClr val="1A3B1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8288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en-US" b="1" kern="1200">
                    <a:solidFill>
                      <a:srgbClr val="C8C7A5"/>
                    </a:solidFill>
                    <a:latin typeface="Norad Display Italic"/>
                    <a:cs typeface="Times New Roman"/>
                  </a:rPr>
                  <a:t>   </a:t>
                </a:r>
                <a:r>
                  <a:rPr lang="en-US" b="1" kern="1200">
                    <a:solidFill>
                      <a:srgbClr val="E0EFD6"/>
                    </a:solidFill>
                    <a:latin typeface="Norad Display Italic"/>
                    <a:cs typeface="Times New Roman"/>
                  </a:rPr>
                  <a:t>Global challenge                    </a:t>
                </a:r>
                <a:r>
                  <a:rPr lang="en-US" b="1">
                    <a:solidFill>
                      <a:srgbClr val="E0EFD6"/>
                    </a:solidFill>
                    <a:latin typeface="Norad Display Italic"/>
                    <a:cs typeface="Times New Roman"/>
                  </a:rPr>
                  <a:t> </a:t>
                </a:r>
                <a:r>
                  <a:rPr lang="en-US" b="1" kern="1200">
                    <a:solidFill>
                      <a:srgbClr val="E0EFD6"/>
                    </a:solidFill>
                    <a:latin typeface="Norad Display Italic"/>
                    <a:cs typeface="Times New Roman"/>
                  </a:rPr>
                  <a:t>        Input                               Accelerators                                   Outcomes               	                          Impact</a:t>
                </a:r>
                <a:r>
                  <a:rPr lang="en-US" sz="1100" kern="1200">
                    <a:solidFill>
                      <a:srgbClr val="E0EFD6"/>
                    </a:solidFill>
                    <a:latin typeface="Norad Display Italic"/>
                    <a:cs typeface="Times New Roman"/>
                  </a:rPr>
                  <a:t> </a:t>
                </a:r>
                <a:endParaRPr lang="en-US" sz="2000">
                  <a:solidFill>
                    <a:srgbClr val="E0EFD6"/>
                  </a:solidFill>
                  <a:effectLst/>
                  <a:latin typeface="Norad Display Italic"/>
                  <a:ea typeface="Times New Roman" panose="02020603050405020304" pitchFamily="18" charset="0"/>
                  <a:cs typeface="Times New Roman"/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CAF484B-2776-44C2-7C7E-960E7554F895}"/>
                  </a:ext>
                </a:extLst>
              </p:cNvPr>
              <p:cNvSpPr/>
              <p:nvPr/>
            </p:nvSpPr>
            <p:spPr>
              <a:xfrm>
                <a:off x="-3507" y="299923"/>
                <a:ext cx="1616075" cy="5668644"/>
              </a:xfrm>
              <a:prstGeom prst="rect">
                <a:avLst/>
              </a:prstGeom>
              <a:solidFill>
                <a:srgbClr val="C8C7A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71450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SDG </a:t>
                </a: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financing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gap</a:t>
                </a: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161925" defTabSz="649224">
                  <a:lnSpc>
                    <a:spcPct val="150000"/>
                  </a:lnSpc>
                </a:pP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171450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Illicit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financial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flows</a:t>
                </a: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333756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171450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Weak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global standards</a:t>
                </a: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333756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171450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Shrinking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civic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space</a:t>
                </a: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333756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171450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Low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tax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to GDP %</a:t>
                </a: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333756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171450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Elite </a:t>
                </a: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capture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and </a:t>
                </a: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corruption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333756" indent="-171450" defTabSz="649224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marL="171450" indent="-171450" defTabSz="649224">
                  <a:lnSpc>
                    <a:spcPct val="150000"/>
                  </a:lnSpc>
                  <a:spcAft>
                    <a:spcPts val="994"/>
                  </a:spcAft>
                  <a:buFont typeface="Arial" panose="020B0604020202020204" pitchFamily="34" charset="0"/>
                  <a:buChar char="•"/>
                </a:pPr>
                <a:r>
                  <a:rPr lang="nb-NO" sz="12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Unreliable</a:t>
                </a:r>
                <a:r>
                  <a:rPr lang="nb-NO" sz="12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data </a:t>
                </a:r>
                <a:endParaRPr lang="en-US" sz="12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endParaRPr lang="en-US" sz="12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C60238A-1918-81F3-1DF6-F54269F14AE7}"/>
                  </a:ext>
                </a:extLst>
              </p:cNvPr>
              <p:cNvSpPr/>
              <p:nvPr/>
            </p:nvSpPr>
            <p:spPr>
              <a:xfrm>
                <a:off x="2033625" y="299923"/>
                <a:ext cx="1184910" cy="5668721"/>
              </a:xfrm>
              <a:prstGeom prst="rect">
                <a:avLst/>
              </a:prstGeom>
              <a:solidFill>
                <a:srgbClr val="1A3B1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latin typeface="Norad Serif" pitchFamily="2" charset="77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9CFD399-6AE7-987E-8788-C1CE800555F4}"/>
                  </a:ext>
                </a:extLst>
              </p:cNvPr>
              <p:cNvSpPr/>
              <p:nvPr/>
            </p:nvSpPr>
            <p:spPr>
              <a:xfrm>
                <a:off x="5215738" y="299720"/>
                <a:ext cx="2259965" cy="5669280"/>
              </a:xfrm>
              <a:prstGeom prst="rect">
                <a:avLst/>
              </a:prstGeom>
              <a:solidFill>
                <a:srgbClr val="1A3B1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" name="Arrow: Right 8">
                <a:extLst>
                  <a:ext uri="{FF2B5EF4-FFF2-40B4-BE49-F238E27FC236}">
                    <a16:creationId xmlns:a16="http://schemas.microsoft.com/office/drawing/2014/main" id="{977B1A39-7685-1FFB-343F-5670804DB182}"/>
                  </a:ext>
                </a:extLst>
              </p:cNvPr>
              <p:cNvSpPr/>
              <p:nvPr/>
            </p:nvSpPr>
            <p:spPr>
              <a:xfrm>
                <a:off x="1638605" y="2430170"/>
                <a:ext cx="343304" cy="500348"/>
              </a:xfrm>
              <a:prstGeom prst="rightArrow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" name="Arrow: Right 9">
                <a:extLst>
                  <a:ext uri="{FF2B5EF4-FFF2-40B4-BE49-F238E27FC236}">
                    <a16:creationId xmlns:a16="http://schemas.microsoft.com/office/drawing/2014/main" id="{535B710B-29EE-3CB3-CD33-820681A03E22}"/>
                  </a:ext>
                </a:extLst>
              </p:cNvPr>
              <p:cNvSpPr/>
              <p:nvPr/>
            </p:nvSpPr>
            <p:spPr>
              <a:xfrm>
                <a:off x="3255927" y="2430170"/>
                <a:ext cx="343304" cy="500348"/>
              </a:xfrm>
              <a:prstGeom prst="rightArrow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1E05B86-23A8-853E-D554-E8CD0D1F6700}"/>
                  </a:ext>
                </a:extLst>
              </p:cNvPr>
              <p:cNvSpPr/>
              <p:nvPr/>
            </p:nvSpPr>
            <p:spPr>
              <a:xfrm>
                <a:off x="3651621" y="287301"/>
                <a:ext cx="1154379" cy="5654040"/>
              </a:xfrm>
              <a:prstGeom prst="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" name="Arrow: Right 11">
                <a:extLst>
                  <a:ext uri="{FF2B5EF4-FFF2-40B4-BE49-F238E27FC236}">
                    <a16:creationId xmlns:a16="http://schemas.microsoft.com/office/drawing/2014/main" id="{49A16D95-17D3-6FE1-0176-9C430799D837}"/>
                  </a:ext>
                </a:extLst>
              </p:cNvPr>
              <p:cNvSpPr/>
              <p:nvPr/>
            </p:nvSpPr>
            <p:spPr>
              <a:xfrm>
                <a:off x="4872155" y="2430170"/>
                <a:ext cx="343304" cy="500348"/>
              </a:xfrm>
              <a:prstGeom prst="rightArrow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" name="Arrow: Right 12">
                <a:extLst>
                  <a:ext uri="{FF2B5EF4-FFF2-40B4-BE49-F238E27FC236}">
                    <a16:creationId xmlns:a16="http://schemas.microsoft.com/office/drawing/2014/main" id="{767FD4B8-52A0-74AE-C181-100BC5BE9589}"/>
                  </a:ext>
                </a:extLst>
              </p:cNvPr>
              <p:cNvSpPr/>
              <p:nvPr/>
            </p:nvSpPr>
            <p:spPr>
              <a:xfrm>
                <a:off x="7541857" y="2430170"/>
                <a:ext cx="343305" cy="500348"/>
              </a:xfrm>
              <a:prstGeom prst="rightArrow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070DA42-5A2F-067A-1F4B-71F9C3E05B67}"/>
                  </a:ext>
                </a:extLst>
              </p:cNvPr>
              <p:cNvSpPr/>
              <p:nvPr/>
            </p:nvSpPr>
            <p:spPr>
              <a:xfrm>
                <a:off x="7951318" y="299923"/>
                <a:ext cx="1301750" cy="5698541"/>
              </a:xfrm>
              <a:prstGeom prst="rect">
                <a:avLst/>
              </a:prstGeom>
              <a:solidFill>
                <a:srgbClr val="1A3B1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spcAft>
                    <a:spcPts val="994"/>
                  </a:spcAft>
                </a:pPr>
                <a:r>
                  <a:rPr lang="en-US" sz="1200" kern="1200">
                    <a:solidFill>
                      <a:srgbClr val="C8C7A5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Improved revenue and governance of public finance in developing countries enable financing of development goals</a:t>
                </a:r>
                <a:r>
                  <a:rPr lang="en-US" sz="852" kern="1200">
                    <a:solidFill>
                      <a:schemeClr val="lt1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 </a:t>
                </a:r>
              </a:p>
              <a:p>
                <a:pPr algn="ctr" defTabSz="649224">
                  <a:spcAft>
                    <a:spcPts val="994"/>
                  </a:spcAft>
                </a:pPr>
                <a:endParaRPr lang="en-US" sz="1200">
                  <a:effectLst/>
                  <a:latin typeface="Norad Serif" pitchFamily="2" charset="77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B4189CC8-1FFA-9310-0620-6A5D358CA33E}"/>
                  </a:ext>
                </a:extLst>
              </p:cNvPr>
              <p:cNvSpPr/>
              <p:nvPr/>
            </p:nvSpPr>
            <p:spPr>
              <a:xfrm>
                <a:off x="5318150" y="431597"/>
                <a:ext cx="1360627" cy="1221638"/>
              </a:xfrm>
              <a:prstGeom prst="round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457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nb-NO" sz="900" b="1" kern="1200" err="1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Outcome</a:t>
                </a:r>
                <a:r>
                  <a:rPr lang="nb-NO" sz="900" b="1" kern="1200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 1</a:t>
                </a:r>
                <a:r>
                  <a:rPr lang="nb-NO" sz="900" b="1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 Revenues</a:t>
                </a:r>
              </a:p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nb-NO" sz="800" kern="1200" err="1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Countries</a:t>
                </a:r>
                <a:r>
                  <a:rPr lang="nb-NO" sz="800" kern="1200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 have </a:t>
                </a:r>
                <a:r>
                  <a:rPr lang="nb-NO" sz="800" kern="1200" err="1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improved</a:t>
                </a:r>
                <a:r>
                  <a:rPr lang="nb-NO" sz="800" kern="1200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 and more just DRM </a:t>
                </a:r>
                <a:endParaRPr lang="en-US" sz="1100">
                  <a:solidFill>
                    <a:srgbClr val="E0EFD6"/>
                  </a:solidFill>
                  <a:effectLst/>
                  <a:latin typeface="Norad Serif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C7243C49-54D2-61A2-CDCE-41AEB6CCC05B}"/>
                  </a:ext>
                </a:extLst>
              </p:cNvPr>
              <p:cNvSpPr/>
              <p:nvPr/>
            </p:nvSpPr>
            <p:spPr>
              <a:xfrm>
                <a:off x="5317693" y="1753660"/>
                <a:ext cx="1360627" cy="1280160"/>
              </a:xfrm>
              <a:prstGeom prst="round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457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nb-NO" sz="900" b="1" kern="1200" err="1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Outcome</a:t>
                </a:r>
                <a:r>
                  <a:rPr lang="nb-NO" sz="900" b="1" kern="1200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 2</a:t>
                </a:r>
                <a:r>
                  <a:rPr lang="en-US" sz="900" b="1" kern="1200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 </a:t>
                </a:r>
                <a:r>
                  <a:rPr lang="en-US" sz="900" b="1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Management</a:t>
                </a:r>
              </a:p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en-US" sz="800">
                    <a:solidFill>
                      <a:srgbClr val="E0EFD6"/>
                    </a:solidFill>
                    <a:latin typeface="Norad Serif" pitchFamily="2" charset="0"/>
                    <a:cs typeface="Times New Roman" panose="02020603050405020304" pitchFamily="18" charset="0"/>
                  </a:rPr>
                  <a:t>Countries have improved PFM that supports equity </a:t>
                </a:r>
                <a:endParaRPr lang="nb-NO" sz="800">
                  <a:solidFill>
                    <a:srgbClr val="E0EFD6"/>
                  </a:solidFill>
                  <a:latin typeface="Norad Serif" pitchFamily="2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4BFF556A-BD64-D472-BBEB-B841D5597475}"/>
                  </a:ext>
                </a:extLst>
              </p:cNvPr>
              <p:cNvSpPr/>
              <p:nvPr/>
            </p:nvSpPr>
            <p:spPr>
              <a:xfrm>
                <a:off x="5317693" y="3134245"/>
                <a:ext cx="1360627" cy="1213816"/>
              </a:xfrm>
              <a:prstGeom prst="round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457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nb-NO" sz="900" b="1" kern="1200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Outcome</a:t>
                </a:r>
                <a:r>
                  <a:rPr lang="nb-NO" sz="900" b="1" kern="1200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3 </a:t>
                </a:r>
                <a:r>
                  <a:rPr lang="nb-NO" sz="900" b="1" kern="1200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Statistics</a:t>
                </a:r>
                <a:endParaRPr lang="nb-NO" sz="900" b="1" kern="1200">
                  <a:solidFill>
                    <a:srgbClr val="E0EFD6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en-US" sz="800">
                    <a:solidFill>
                      <a:srgbClr val="E0EFD6"/>
                    </a:solidFill>
                    <a:latin typeface="Norad Serif" pitchFamily="2" charset="0"/>
                  </a:rPr>
                  <a:t>Countries have improved national statistical systems for policy</a:t>
                </a:r>
                <a:endParaRPr lang="nb-NO" sz="800" b="1" kern="1200">
                  <a:solidFill>
                    <a:srgbClr val="E0EFD6"/>
                  </a:solidFill>
                  <a:latin typeface="Norad Serif" pitchFamily="2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E453552B-920A-0EF2-DC8D-3085DED51815}"/>
                  </a:ext>
                </a:extLst>
              </p:cNvPr>
              <p:cNvSpPr/>
              <p:nvPr/>
            </p:nvSpPr>
            <p:spPr>
              <a:xfrm>
                <a:off x="5318150" y="4454956"/>
                <a:ext cx="1360170" cy="1199032"/>
              </a:xfrm>
              <a:prstGeom prst="round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2743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nb-NO" sz="900" b="1" kern="1200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Outcome</a:t>
                </a:r>
                <a:r>
                  <a:rPr lang="nb-NO" sz="900" b="1" kern="1200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4</a:t>
                </a:r>
              </a:p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en-US" sz="800">
                    <a:solidFill>
                      <a:srgbClr val="E0EFD6"/>
                    </a:solidFill>
                    <a:latin typeface="Norad Serif" pitchFamily="2" charset="0"/>
                  </a:rPr>
                  <a:t>Countries have improved systems to prevent and prosecute corruption and IFF</a:t>
                </a:r>
              </a:p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endParaRPr lang="en-US" sz="12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168A34F2-1808-C4AA-B6B1-EC4AD10D45EB}"/>
                  </a:ext>
                </a:extLst>
              </p:cNvPr>
              <p:cNvSpPr/>
              <p:nvPr/>
            </p:nvSpPr>
            <p:spPr>
              <a:xfrm>
                <a:off x="6824674" y="431596"/>
                <a:ext cx="489585" cy="5222392"/>
              </a:xfrm>
              <a:prstGeom prst="round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" wrap="square" lIns="0" tIns="45720" rIns="0" bIns="4572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spcAft>
                    <a:spcPts val="994"/>
                  </a:spcAft>
                </a:pPr>
                <a:r>
                  <a:rPr lang="nb-NO" sz="1000" b="1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Outcome</a:t>
                </a:r>
                <a:r>
                  <a:rPr lang="nb-NO" sz="1000" b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5 </a:t>
                </a:r>
                <a:r>
                  <a:rPr lang="en-GB" sz="1000" b="1">
                    <a:solidFill>
                      <a:srgbClr val="E0EFD6"/>
                    </a:solidFill>
                    <a:latin typeface="Norad Serif" pitchFamily="2" charset="77"/>
                  </a:rPr>
                  <a:t>Global standards </a:t>
                </a:r>
              </a:p>
              <a:p>
                <a:pPr algn="ctr" defTabSz="649224">
                  <a:spcAft>
                    <a:spcPts val="994"/>
                  </a:spcAft>
                </a:pPr>
                <a:r>
                  <a:rPr lang="en-GB" sz="900">
                    <a:solidFill>
                      <a:srgbClr val="E0EFD6"/>
                    </a:solidFill>
                    <a:latin typeface="Norad Serif" pitchFamily="2" charset="0"/>
                  </a:rPr>
                  <a:t>for financial integrity adapted to developing countries needs and  capacities</a:t>
                </a:r>
                <a:endParaRPr lang="en-US" sz="1000">
                  <a:solidFill>
                    <a:srgbClr val="E0EFD6"/>
                  </a:solidFill>
                  <a:latin typeface="Norad Serif" pitchFamily="2" charset="0"/>
                </a:endParaRP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33EF6B9B-094B-7B0F-486F-5CBFF5BC0BDB}"/>
                  </a:ext>
                </a:extLst>
              </p:cNvPr>
              <p:cNvSpPr/>
              <p:nvPr/>
            </p:nvSpPr>
            <p:spPr>
              <a:xfrm>
                <a:off x="3694151" y="416415"/>
                <a:ext cx="1092815" cy="885240"/>
              </a:xfrm>
              <a:prstGeom prst="ellipse">
                <a:avLst/>
              </a:prstGeom>
              <a:solidFill>
                <a:srgbClr val="C8C7A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nb-NO" sz="1000" kern="120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Data </a:t>
                </a:r>
                <a:r>
                  <a:rPr lang="nb-NO" sz="1000" kern="120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sharing</a:t>
                </a:r>
                <a:endParaRPr lang="en-US" sz="1000" kern="12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4027C10F-BD99-920B-0F8E-FDBD2C5994FC}"/>
                  </a:ext>
                </a:extLst>
              </p:cNvPr>
              <p:cNvSpPr/>
              <p:nvPr/>
            </p:nvSpPr>
            <p:spPr>
              <a:xfrm>
                <a:off x="3695381" y="2575407"/>
                <a:ext cx="1085777" cy="955394"/>
              </a:xfrm>
              <a:prstGeom prst="ellipse">
                <a:avLst/>
              </a:prstGeom>
              <a:solidFill>
                <a:srgbClr val="C8C7A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nb-NO" sz="1000" dirty="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Extractive</a:t>
                </a:r>
                <a:r>
                  <a:rPr lang="nb-NO" sz="1000" dirty="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r>
                  <a:rPr lang="nb-NO" sz="1000" dirty="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Sector</a:t>
                </a:r>
                <a:r>
                  <a:rPr lang="nb-NO" sz="1000" dirty="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 </a:t>
                </a:r>
                <a:endParaRPr lang="en-US" sz="1000" dirty="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B3E5DCFA-55E9-4AC3-DB1F-AA74C5A6D3DF}"/>
                  </a:ext>
                </a:extLst>
              </p:cNvPr>
              <p:cNvSpPr/>
              <p:nvPr/>
            </p:nvSpPr>
            <p:spPr>
              <a:xfrm>
                <a:off x="3694149" y="3718918"/>
                <a:ext cx="1077982" cy="955394"/>
              </a:xfrm>
              <a:prstGeom prst="ellipse">
                <a:avLst/>
              </a:prstGeom>
              <a:solidFill>
                <a:srgbClr val="C8C7A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457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nb-NO" sz="1000" dirty="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Gender</a:t>
                </a:r>
                <a:r>
                  <a:rPr lang="nb-NO" sz="1000" dirty="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r>
                  <a:rPr lang="nb-NO" sz="1000" dirty="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Equality</a:t>
                </a:r>
                <a:endParaRPr lang="en-US" sz="1000" dirty="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0C5BD43E-60FA-112D-D2C6-4E7C62C63365}"/>
                  </a:ext>
                </a:extLst>
              </p:cNvPr>
              <p:cNvSpPr/>
              <p:nvPr/>
            </p:nvSpPr>
            <p:spPr>
              <a:xfrm>
                <a:off x="3694150" y="4843304"/>
                <a:ext cx="1092815" cy="955394"/>
              </a:xfrm>
              <a:prstGeom prst="ellipse">
                <a:avLst/>
              </a:prstGeom>
              <a:solidFill>
                <a:srgbClr val="C8C7A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457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nb-NO" sz="1000" dirty="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Africa</a:t>
                </a:r>
                <a:r>
                  <a:rPr lang="nb-NO" sz="1000" dirty="0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regional </a:t>
                </a:r>
                <a:r>
                  <a:rPr lang="nb-NO" sz="1000" dirty="0" err="1">
                    <a:solidFill>
                      <a:srgbClr val="1A3B1B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focus</a:t>
                </a:r>
                <a:endParaRPr lang="en-US" sz="1000" dirty="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04AA5CDF-20EC-DEBE-5E88-2650EBFA64A2}"/>
                  </a:ext>
                </a:extLst>
              </p:cNvPr>
              <p:cNvSpPr/>
              <p:nvPr/>
            </p:nvSpPr>
            <p:spPr>
              <a:xfrm>
                <a:off x="2114928" y="479147"/>
                <a:ext cx="987247" cy="1031443"/>
              </a:xfrm>
              <a:prstGeom prst="round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649224">
                  <a:spcAft>
                    <a:spcPts val="994"/>
                  </a:spcAft>
                </a:pPr>
                <a:r>
                  <a:rPr lang="nb-NO" sz="1100" kern="1200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Funding</a:t>
                </a:r>
                <a:r>
                  <a:rPr lang="nb-NO" sz="1100" kern="1200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and </a:t>
                </a:r>
                <a:r>
                  <a:rPr lang="nb-NO" sz="1100" kern="1200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technical</a:t>
                </a:r>
                <a:r>
                  <a:rPr lang="nb-NO" sz="1100" kern="1200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support</a:t>
                </a:r>
                <a:endParaRPr lang="en-US" sz="1100" kern="1200">
                  <a:solidFill>
                    <a:srgbClr val="E0EFD6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3A89331E-FF9D-D3DC-E8E5-9B17595D56DA}"/>
                  </a:ext>
                </a:extLst>
              </p:cNvPr>
              <p:cNvSpPr/>
              <p:nvPr/>
            </p:nvSpPr>
            <p:spPr>
              <a:xfrm>
                <a:off x="2118501" y="1855071"/>
                <a:ext cx="987247" cy="1031443"/>
              </a:xfrm>
              <a:prstGeom prst="round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649224">
                  <a:spcAft>
                    <a:spcPts val="994"/>
                  </a:spcAft>
                </a:pPr>
                <a:r>
                  <a:rPr lang="nb-NO" sz="1100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Capacity</a:t>
                </a:r>
                <a:r>
                  <a:rPr lang="nb-NO" sz="1050">
                    <a:solidFill>
                      <a:srgbClr val="C8C7A5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r>
                  <a:rPr lang="nb-NO" sz="1100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development</a:t>
                </a:r>
                <a:r>
                  <a:rPr lang="nb-NO" sz="1100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endParaRPr lang="en-US" sz="1100">
                  <a:solidFill>
                    <a:srgbClr val="E0EFD6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4499B4B6-4CA4-4158-D0E7-EC98F8AD5D76}"/>
                  </a:ext>
                </a:extLst>
              </p:cNvPr>
              <p:cNvSpPr/>
              <p:nvPr/>
            </p:nvSpPr>
            <p:spPr>
              <a:xfrm>
                <a:off x="2121484" y="3230994"/>
                <a:ext cx="987247" cy="1031443"/>
              </a:xfrm>
              <a:prstGeom prst="round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649224">
                  <a:spcAft>
                    <a:spcPts val="994"/>
                  </a:spcAft>
                </a:pPr>
                <a:r>
                  <a:rPr lang="nb-NO" sz="1100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Platforms    and </a:t>
                </a:r>
                <a:r>
                  <a:rPr lang="nb-NO" sz="1100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dialogue</a:t>
                </a:r>
                <a:r>
                  <a:rPr lang="nb-NO" sz="1100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 </a:t>
                </a:r>
                <a:endParaRPr lang="en-US" sz="1100">
                  <a:solidFill>
                    <a:srgbClr val="E0EFD6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BEA699A8-14A4-156C-B622-4DB61AE39DDE}"/>
                  </a:ext>
                </a:extLst>
              </p:cNvPr>
              <p:cNvSpPr/>
              <p:nvPr/>
            </p:nvSpPr>
            <p:spPr>
              <a:xfrm>
                <a:off x="2118958" y="4606917"/>
                <a:ext cx="986790" cy="1031240"/>
              </a:xfrm>
              <a:prstGeom prst="roundRect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649224">
                  <a:spcAft>
                    <a:spcPts val="994"/>
                  </a:spcAft>
                </a:pPr>
                <a:r>
                  <a:rPr lang="nb-NO" sz="1100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Knowledge </a:t>
                </a:r>
                <a:r>
                  <a:rPr lang="nb-NO" sz="1100" err="1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production</a:t>
                </a:r>
                <a:r>
                  <a:rPr lang="nb-NO" sz="1100">
                    <a:solidFill>
                      <a:srgbClr val="E0EFD6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 </a:t>
                </a:r>
                <a:endParaRPr lang="en-US" sz="1100">
                  <a:solidFill>
                    <a:srgbClr val="E0EFD6"/>
                  </a:solidFill>
                  <a:latin typeface="Norad Serif" pitchFamily="2" charset="77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27F06530-DB98-C284-D31B-A067109EB0C8}"/>
                  </a:ext>
                </a:extLst>
              </p:cNvPr>
              <p:cNvSpPr/>
              <p:nvPr/>
            </p:nvSpPr>
            <p:spPr>
              <a:xfrm>
                <a:off x="2033624" y="6418107"/>
                <a:ext cx="7219442" cy="629108"/>
              </a:xfrm>
              <a:prstGeom prst="rect">
                <a:avLst/>
              </a:prstGeom>
              <a:solidFill>
                <a:srgbClr val="1A3B1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49224">
                  <a:lnSpc>
                    <a:spcPts val="1065"/>
                  </a:lnSpc>
                  <a:spcAft>
                    <a:spcPts val="994"/>
                  </a:spcAft>
                </a:pPr>
                <a:r>
                  <a:rPr lang="en-US" sz="1600" b="1" kern="1200">
                    <a:solidFill>
                      <a:srgbClr val="C8C7A5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Country context and political economy</a:t>
                </a:r>
                <a:r>
                  <a:rPr lang="en-US" sz="1600" kern="1200">
                    <a:solidFill>
                      <a:srgbClr val="C8C7A5"/>
                    </a:solidFill>
                    <a:latin typeface="Norad Serif" pitchFamily="2" charset="77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9" name="Arrow: Right 28">
                <a:extLst>
                  <a:ext uri="{FF2B5EF4-FFF2-40B4-BE49-F238E27FC236}">
                    <a16:creationId xmlns:a16="http://schemas.microsoft.com/office/drawing/2014/main" id="{7C44720F-E46D-B6B6-5FC8-8167DB269E24}"/>
                  </a:ext>
                </a:extLst>
              </p:cNvPr>
              <p:cNvSpPr/>
              <p:nvPr/>
            </p:nvSpPr>
            <p:spPr>
              <a:xfrm rot="16200000">
                <a:off x="2439466" y="5961992"/>
                <a:ext cx="395022" cy="438093"/>
              </a:xfrm>
              <a:prstGeom prst="rightArrow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" name="Arrow: Right 29">
                <a:extLst>
                  <a:ext uri="{FF2B5EF4-FFF2-40B4-BE49-F238E27FC236}">
                    <a16:creationId xmlns:a16="http://schemas.microsoft.com/office/drawing/2014/main" id="{E835AD24-C431-E9C5-38B7-D8E038989E1C}"/>
                  </a:ext>
                </a:extLst>
              </p:cNvPr>
              <p:cNvSpPr/>
              <p:nvPr/>
            </p:nvSpPr>
            <p:spPr>
              <a:xfrm rot="16200000">
                <a:off x="6148210" y="5961992"/>
                <a:ext cx="395022" cy="438092"/>
              </a:xfrm>
              <a:prstGeom prst="rightArrow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" name="Arrow: Right 30">
                <a:extLst>
                  <a:ext uri="{FF2B5EF4-FFF2-40B4-BE49-F238E27FC236}">
                    <a16:creationId xmlns:a16="http://schemas.microsoft.com/office/drawing/2014/main" id="{22C8930A-979A-EAE0-8579-23C57AA2969F}"/>
                  </a:ext>
                </a:extLst>
              </p:cNvPr>
              <p:cNvSpPr/>
              <p:nvPr/>
            </p:nvSpPr>
            <p:spPr>
              <a:xfrm rot="16200000">
                <a:off x="4011419" y="5947055"/>
                <a:ext cx="395022" cy="438092"/>
              </a:xfrm>
              <a:prstGeom prst="rightArrow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" name="Arrow: Right 31">
                <a:extLst>
                  <a:ext uri="{FF2B5EF4-FFF2-40B4-BE49-F238E27FC236}">
                    <a16:creationId xmlns:a16="http://schemas.microsoft.com/office/drawing/2014/main" id="{4A015517-5787-B02E-99F7-B662854F7B01}"/>
                  </a:ext>
                </a:extLst>
              </p:cNvPr>
              <p:cNvSpPr/>
              <p:nvPr/>
            </p:nvSpPr>
            <p:spPr>
              <a:xfrm rot="16200000">
                <a:off x="8419338" y="5983961"/>
                <a:ext cx="365709" cy="438094"/>
              </a:xfrm>
              <a:prstGeom prst="rightArrow">
                <a:avLst/>
              </a:prstGeom>
              <a:solidFill>
                <a:srgbClr val="656E3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360D0DAE-52C9-4333-B233-C1269A31B7EE}"/>
                </a:ext>
              </a:extLst>
            </p:cNvPr>
            <p:cNvSpPr/>
            <p:nvPr/>
          </p:nvSpPr>
          <p:spPr>
            <a:xfrm>
              <a:off x="5009619" y="2184229"/>
              <a:ext cx="1256776" cy="810292"/>
            </a:xfrm>
            <a:prstGeom prst="ellipse">
              <a:avLst/>
            </a:prstGeom>
            <a:solidFill>
              <a:srgbClr val="C8C7A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49224">
                <a:lnSpc>
                  <a:spcPts val="1065"/>
                </a:lnSpc>
                <a:spcAft>
                  <a:spcPts val="994"/>
                </a:spcAft>
              </a:pPr>
              <a:r>
                <a:rPr lang="nb-NO" sz="1000" err="1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rPr>
                <a:t>Environmental</a:t>
              </a:r>
              <a:r>
                <a:rPr lang="nb-NO" sz="1000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rPr>
                <a:t> </a:t>
              </a:r>
              <a:r>
                <a:rPr lang="nb-NO" sz="1000" err="1">
                  <a:solidFill>
                    <a:srgbClr val="1A3B1B"/>
                  </a:solidFill>
                  <a:latin typeface="Norad Serif" pitchFamily="2" charset="77"/>
                  <a:cs typeface="Times New Roman" panose="02020603050405020304" pitchFamily="18" charset="0"/>
                </a:rPr>
                <a:t>crime</a:t>
              </a:r>
              <a:endParaRPr lang="en-US" sz="1000">
                <a:solidFill>
                  <a:srgbClr val="1A3B1B"/>
                </a:solidFill>
                <a:latin typeface="Norad Serif" pitchFamily="2" charset="77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455527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jernemerket xmlns="0e2a60a3-aac0-4b4d-808b-830d5fbed167">true</Stjernemerket>
    <BD_x002f_investeringsdokumentmal xmlns="0e2a60a3-aac0-4b4d-808b-830d5fbed167" xsi:nil="true"/>
    <lcf76f155ced4ddcb4097134ff3c332f xmlns="0e2a60a3-aac0-4b4d-808b-830d5fbed167">
      <Terms xmlns="http://schemas.microsoft.com/office/infopath/2007/PartnerControls"/>
    </lcf76f155ced4ddcb4097134ff3c332f>
    <TaxCatchAll xmlns="065af48a-6e8b-48fc-a074-5e8638c0ea4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FA031754D924141BCE8D4F64BFEAD29" ma:contentTypeVersion="6" ma:contentTypeDescription="Opprett et nytt dokument." ma:contentTypeScope="" ma:versionID="e3bf705082742c1b328d5973351bfa16">
  <xsd:schema xmlns:xsd="http://www.w3.org/2001/XMLSchema" xmlns:xs="http://www.w3.org/2001/XMLSchema" xmlns:p="http://schemas.microsoft.com/office/2006/metadata/properties" xmlns:ns2="6de1254c-4246-4fb5-ba30-c56835a7bf48" xmlns:ns3="0a0e3947-1e71-4d7c-8db9-057f4b04e435" xmlns:ns4="0e2a60a3-aac0-4b4d-808b-830d5fbed167" xmlns:ns5="065af48a-6e8b-48fc-a074-5e8638c0ea44" targetNamespace="http://schemas.microsoft.com/office/2006/metadata/properties" ma:root="true" ma:fieldsID="2a601220ea6904895cbb1a1466ea12e7" ns2:_="" ns3:_="" ns4:_="" ns5:_="">
    <xsd:import namespace="6de1254c-4246-4fb5-ba30-c56835a7bf48"/>
    <xsd:import namespace="0a0e3947-1e71-4d7c-8db9-057f4b04e435"/>
    <xsd:import namespace="0e2a60a3-aac0-4b4d-808b-830d5fbed167"/>
    <xsd:import namespace="065af48a-6e8b-48fc-a074-5e8638c0ea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4:lcf76f155ced4ddcb4097134ff3c332f" minOccurs="0"/>
                <xsd:element ref="ns5:TaxCatchAll" minOccurs="0"/>
                <xsd:element ref="ns4:Stjernemerket" minOccurs="0"/>
                <xsd:element ref="ns4:BD_x002f_investeringsdokumentma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e1254c-4246-4fb5-ba30-c56835a7bf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0e3947-1e71-4d7c-8db9-057f4b04e43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2a60a3-aac0-4b4d-808b-830d5fbed16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613e87f7-f6bd-424e-a36d-b4e432f210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jernemerket" ma:index="26" nillable="true" ma:displayName="Stjernemerket" ma:default="1" ma:format="Dropdown" ma:internalName="Stjernemerket">
      <xsd:simpleType>
        <xsd:restriction base="dms:Boolean"/>
      </xsd:simpleType>
    </xsd:element>
    <xsd:element name="BD_x002f_investeringsdokumentmal" ma:index="27" nillable="true" ma:displayName="BD / investeringsdokument mal" ma:format="Dropdown" ma:internalName="BD_x002f_investeringsdokumentmal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5af48a-6e8b-48fc-a074-5e8638c0ea44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1c1f8f78-fb44-47e2-9874-cbcdfe118a55}" ma:internalName="TaxCatchAll" ma:showField="CatchAllData" ma:web="065af48a-6e8b-48fc-a074-5e8638c0ea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5CFE2F-ACC9-43E2-8B54-AAA673B305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F161A0-3308-434D-A4A9-47FF2F07778C}">
  <ds:schemaRefs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6de1254c-4246-4fb5-ba30-c56835a7bf48"/>
    <ds:schemaRef ds:uri="http://schemas.microsoft.com/office/2006/documentManagement/types"/>
    <ds:schemaRef ds:uri="http://www.w3.org/XML/1998/namespace"/>
    <ds:schemaRef ds:uri="0a0e3947-1e71-4d7c-8db9-057f4b04e435"/>
    <ds:schemaRef ds:uri="http://schemas.openxmlformats.org/package/2006/metadata/core-properties"/>
    <ds:schemaRef ds:uri="065af48a-6e8b-48fc-a074-5e8638c0ea44"/>
    <ds:schemaRef ds:uri="0e2a60a3-aac0-4b4d-808b-830d5fbed16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5095CC2-15C1-4157-9AB6-8A85D714CE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e1254c-4246-4fb5-ba30-c56835a7bf48"/>
    <ds:schemaRef ds:uri="0a0e3947-1e71-4d7c-8db9-057f4b04e435"/>
    <ds:schemaRef ds:uri="0e2a60a3-aac0-4b4d-808b-830d5fbed167"/>
    <ds:schemaRef ds:uri="065af48a-6e8b-48fc-a074-5e8638c0e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133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 Theme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Pedersen, Toril-Iren</dc:creator>
  <cp:lastModifiedBy>Bull, Beate</cp:lastModifiedBy>
  <cp:revision>5</cp:revision>
  <dcterms:created xsi:type="dcterms:W3CDTF">2025-08-15T11:53:29Z</dcterms:created>
  <dcterms:modified xsi:type="dcterms:W3CDTF">2025-09-09T07:54:20Z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193be2e-6f4c-4495-b5bd-b83aa2557ef8_Enabled">
    <vt:lpwstr>true</vt:lpwstr>
  </property>
  <property fmtid="{D5CDD505-2E9C-101B-9397-08002B2CF9AE}" pid="3" name="MSIP_Label_4193be2e-6f4c-4495-b5bd-b83aa2557ef8_SetDate">
    <vt:lpwstr>2025-08-18T08:20:43Z</vt:lpwstr>
  </property>
  <property fmtid="{D5CDD505-2E9C-101B-9397-08002B2CF9AE}" pid="4" name="MSIP_Label_4193be2e-6f4c-4495-b5bd-b83aa2557ef8_Method">
    <vt:lpwstr>Privileged</vt:lpwstr>
  </property>
  <property fmtid="{D5CDD505-2E9C-101B-9397-08002B2CF9AE}" pid="5" name="MSIP_Label_4193be2e-6f4c-4495-b5bd-b83aa2557ef8_Name">
    <vt:lpwstr>Intern Åpen</vt:lpwstr>
  </property>
  <property fmtid="{D5CDD505-2E9C-101B-9397-08002B2CF9AE}" pid="6" name="MSIP_Label_4193be2e-6f4c-4495-b5bd-b83aa2557ef8_SiteId">
    <vt:lpwstr>3977e38c-aa4b-439e-80ea-421a4d4ef891</vt:lpwstr>
  </property>
  <property fmtid="{D5CDD505-2E9C-101B-9397-08002B2CF9AE}" pid="7" name="MSIP_Label_4193be2e-6f4c-4495-b5bd-b83aa2557ef8_ActionId">
    <vt:lpwstr>3c7aa916-a9ee-4f23-a54a-e04be30ac51e</vt:lpwstr>
  </property>
  <property fmtid="{D5CDD505-2E9C-101B-9397-08002B2CF9AE}" pid="8" name="MSIP_Label_4193be2e-6f4c-4495-b5bd-b83aa2557ef8_ContentBits">
    <vt:lpwstr>0</vt:lpwstr>
  </property>
  <property fmtid="{D5CDD505-2E9C-101B-9397-08002B2CF9AE}" pid="9" name="MSIP_Label_4193be2e-6f4c-4495-b5bd-b83aa2557ef8_Tag">
    <vt:lpwstr>10, 0, 1, 1</vt:lpwstr>
  </property>
  <property fmtid="{D5CDD505-2E9C-101B-9397-08002B2CF9AE}" pid="10" name="ContentTypeId">
    <vt:lpwstr>0x010100DFA031754D924141BCE8D4F64BFEAD29</vt:lpwstr>
  </property>
  <property fmtid="{D5CDD505-2E9C-101B-9397-08002B2CF9AE}" pid="11" name="MediaServiceImageTags">
    <vt:lpwstr/>
  </property>
</Properties>
</file>