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6" r:id="rId4"/>
    <p:sldMasterId id="2147483724" r:id="rId5"/>
  </p:sldMasterIdLst>
  <p:notesMasterIdLst>
    <p:notesMasterId r:id="rId7"/>
  </p:notesMasterIdLst>
  <p:handoutMasterIdLst>
    <p:handoutMasterId r:id="rId8"/>
  </p:handoutMasterIdLst>
  <p:sldIdLst>
    <p:sldId id="820" r:id="rId6"/>
  </p:sldIdLst>
  <p:sldSz cx="12192000" cy="6858000"/>
  <p:notesSz cx="10234613" cy="146621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6A5D0E-0BD1-6CDF-3DEA-0FBC4BF78E3C}" name="Haslie, Anita" initials="HA" userId="S::anita.haslie@norad.no::29f318af-ca53-4eba-aff9-b5bc2fb99665" providerId="AD"/>
  <p188:author id="{A18FCE44-2304-1E54-65CC-E60FCB8A4881}" name="Fremstad, Johanne Nordby" initials="JF" userId="S::johanne.nordby.fremstad@norad.no::4158cf8e-5515-4838-aa14-0dda0ef366c7" providerId="AD"/>
  <p188:author id="{73717355-6F7A-D009-427F-4E9ECA723783}" name="Rob Lloyd" initials="RL" userId="S::Rob.Lloyd@itad.com::3548f595-8037-4f71-9626-5f695ffe90f4" providerId="AD"/>
  <p188:author id="{D0E63C8C-0F9D-07CB-89D2-1B8B62B97DB8}" name="xuefei.shi@cmi.no" initials="xu" userId="S::urn:spo:guest#xuefei.shi@cmi.no::" providerId="AD"/>
  <p188:author id="{C24689CA-7CAA-6F0F-36BF-15348B44675E}" name="Larsen, Per Andreas Windingstad" initials="LW" userId="S::per.andreas.windingstad.larsen@norad.no::d3be0d73-8180-408f-b2d0-9a9e756e2e96" providerId="AD"/>
  <p188:author id="{5C3CFEE2-245B-1916-6D57-82D27E52A35B}" name="Emma Hughes" initials="EH" userId="S::Emma.Hughes@itad.com::4bbe48ae-f6ee-44fb-8c22-2e62fbdf96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6051"/>
    <a:srgbClr val="C3D5BC"/>
    <a:srgbClr val="51774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–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 autoAdjust="0"/>
    <p:restoredTop sz="82445" autoAdjust="0"/>
  </p:normalViewPr>
  <p:slideViewPr>
    <p:cSldViewPr snapToGrid="0">
      <p:cViewPr varScale="1">
        <p:scale>
          <a:sx n="57" d="100"/>
          <a:sy n="57" d="100"/>
        </p:scale>
        <p:origin x="9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rset, Silje Uhlen" userId="eaede47a-d1f8-406d-923e-1b2f5a8aa93a" providerId="ADAL" clId="{93DEC092-FDB8-432C-A1E5-9A6D72181010}"/>
    <pc:docChg chg="delSld modSld">
      <pc:chgData name="Maurset, Silje Uhlen" userId="eaede47a-d1f8-406d-923e-1b2f5a8aa93a" providerId="ADAL" clId="{93DEC092-FDB8-432C-A1E5-9A6D72181010}" dt="2025-04-29T08:13:28.125" v="3" actId="20577"/>
      <pc:docMkLst>
        <pc:docMk/>
      </pc:docMkLst>
      <pc:sldChg chg="del">
        <pc:chgData name="Maurset, Silje Uhlen" userId="eaede47a-d1f8-406d-923e-1b2f5a8aa93a" providerId="ADAL" clId="{93DEC092-FDB8-432C-A1E5-9A6D72181010}" dt="2025-04-29T08:13:20.018" v="0" actId="47"/>
        <pc:sldMkLst>
          <pc:docMk/>
          <pc:sldMk cId="3363310126" sldId="528"/>
        </pc:sldMkLst>
      </pc:sldChg>
      <pc:sldChg chg="del">
        <pc:chgData name="Maurset, Silje Uhlen" userId="eaede47a-d1f8-406d-923e-1b2f5a8aa93a" providerId="ADAL" clId="{93DEC092-FDB8-432C-A1E5-9A6D72181010}" dt="2025-04-29T08:13:23.182" v="2" actId="47"/>
        <pc:sldMkLst>
          <pc:docMk/>
          <pc:sldMk cId="27326216" sldId="806"/>
        </pc:sldMkLst>
      </pc:sldChg>
      <pc:sldChg chg="del">
        <pc:chgData name="Maurset, Silje Uhlen" userId="eaede47a-d1f8-406d-923e-1b2f5a8aa93a" providerId="ADAL" clId="{93DEC092-FDB8-432C-A1E5-9A6D72181010}" dt="2025-04-29T08:13:20.777" v="1" actId="47"/>
        <pc:sldMkLst>
          <pc:docMk/>
          <pc:sldMk cId="3527594623" sldId="814"/>
        </pc:sldMkLst>
      </pc:sldChg>
      <pc:sldChg chg="modNotesTx">
        <pc:chgData name="Maurset, Silje Uhlen" userId="eaede47a-d1f8-406d-923e-1b2f5a8aa93a" providerId="ADAL" clId="{93DEC092-FDB8-432C-A1E5-9A6D72181010}" dt="2025-04-29T08:13:28.125" v="3" actId="20577"/>
        <pc:sldMkLst>
          <pc:docMk/>
          <pc:sldMk cId="1152089848" sldId="82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B3B6083-73D8-A606-090F-6842ECB791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4999" cy="735654"/>
          </a:xfrm>
          <a:prstGeom prst="rect">
            <a:avLst/>
          </a:prstGeom>
        </p:spPr>
        <p:txBody>
          <a:bodyPr vert="horz" lIns="136081" tIns="68041" rIns="136081" bIns="68041" rtlCol="0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3E0741-490D-B750-A129-108E637C41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797246" y="1"/>
            <a:ext cx="4434999" cy="735654"/>
          </a:xfrm>
          <a:prstGeom prst="rect">
            <a:avLst/>
          </a:prstGeom>
        </p:spPr>
        <p:txBody>
          <a:bodyPr vert="horz" lIns="136081" tIns="68041" rIns="136081" bIns="68041" rtlCol="0"/>
          <a:lstStyle>
            <a:lvl1pPr algn="r">
              <a:defRPr sz="1800"/>
            </a:lvl1pPr>
          </a:lstStyle>
          <a:p>
            <a:fld id="{8A0C8122-18C5-A749-B57F-84F09298530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86CF6B-F48D-0818-95C3-85D5B4D46D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13926499"/>
            <a:ext cx="4434999" cy="735652"/>
          </a:xfrm>
          <a:prstGeom prst="rect">
            <a:avLst/>
          </a:prstGeom>
        </p:spPr>
        <p:txBody>
          <a:bodyPr vert="horz" lIns="136081" tIns="68041" rIns="136081" bIns="68041" rtlCol="0" anchor="b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3E160-8675-C969-A488-95DD15BD55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797246" y="13926499"/>
            <a:ext cx="4434999" cy="735652"/>
          </a:xfrm>
          <a:prstGeom prst="rect">
            <a:avLst/>
          </a:prstGeom>
        </p:spPr>
        <p:txBody>
          <a:bodyPr vert="horz" lIns="136081" tIns="68041" rIns="136081" bIns="68041" rtlCol="0" anchor="b"/>
          <a:lstStyle>
            <a:lvl1pPr algn="r">
              <a:defRPr sz="1800"/>
            </a:lvl1pPr>
          </a:lstStyle>
          <a:p>
            <a:fld id="{4CA70D5A-7FF0-3843-B019-9EB8E4EC3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85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4999" cy="735654"/>
          </a:xfrm>
          <a:prstGeom prst="rect">
            <a:avLst/>
          </a:prstGeom>
        </p:spPr>
        <p:txBody>
          <a:bodyPr vert="horz" lIns="136081" tIns="68041" rIns="136081" bIns="68041" rtlCol="0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6" y="1"/>
            <a:ext cx="4434999" cy="735654"/>
          </a:xfrm>
          <a:prstGeom prst="rect">
            <a:avLst/>
          </a:prstGeom>
        </p:spPr>
        <p:txBody>
          <a:bodyPr vert="horz" lIns="136081" tIns="68041" rIns="136081" bIns="68041" rtlCol="0"/>
          <a:lstStyle>
            <a:lvl1pPr algn="r">
              <a:defRPr sz="1800"/>
            </a:lvl1pPr>
          </a:lstStyle>
          <a:p>
            <a:fld id="{13A6657E-23D4-D14F-9ABE-F600A954ABB1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833563"/>
            <a:ext cx="8796337" cy="4948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6081" tIns="68041" rIns="136081" bIns="6804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7056159"/>
            <a:ext cx="8187690" cy="5773222"/>
          </a:xfrm>
          <a:prstGeom prst="rect">
            <a:avLst/>
          </a:prstGeom>
        </p:spPr>
        <p:txBody>
          <a:bodyPr vert="horz" lIns="136081" tIns="68041" rIns="136081" bIns="68041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926499"/>
            <a:ext cx="4434999" cy="735652"/>
          </a:xfrm>
          <a:prstGeom prst="rect">
            <a:avLst/>
          </a:prstGeom>
        </p:spPr>
        <p:txBody>
          <a:bodyPr vert="horz" lIns="136081" tIns="68041" rIns="136081" bIns="68041" rtlCol="0" anchor="b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6" y="13926499"/>
            <a:ext cx="4434999" cy="735652"/>
          </a:xfrm>
          <a:prstGeom prst="rect">
            <a:avLst/>
          </a:prstGeom>
        </p:spPr>
        <p:txBody>
          <a:bodyPr vert="horz" lIns="136081" tIns="68041" rIns="136081" bIns="68041" rtlCol="0" anchor="b"/>
          <a:lstStyle>
            <a:lvl1pPr algn="r">
              <a:defRPr sz="1800"/>
            </a:lvl1pPr>
          </a:lstStyle>
          <a:p>
            <a:fld id="{73DE3552-DA55-454C-A2A0-CD262D0F8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D99A9-5D29-7DBB-25C8-DAA9F3194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996AB8-185F-D03D-DB23-03A79B66E7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14208F-E4C8-21CD-0B84-1DAAA966FC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3B3CA7-211A-64DC-3034-6A58917A9C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E3552-DA55-454C-A2A0-CD262D0F89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33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56290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Ic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14637AB-8CDC-E1A8-C64B-0D96DE86343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33813" y="4215539"/>
            <a:ext cx="3204235" cy="17978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9234DC6F-7722-0524-958A-92E4CD5B3C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11949" y="374345"/>
            <a:ext cx="8568101" cy="1139461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accent1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edit Master title style.</a:t>
            </a:r>
            <a:br>
              <a:rPr lang="en-GB"/>
            </a:br>
            <a:r>
              <a:rPr lang="en-GB"/>
              <a:t>Keep to two lines maximum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8C0FF5F-7D6A-8BA6-1C55-7D709CAAE914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544918" y="4215539"/>
            <a:ext cx="3204235" cy="17978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82478B8-AB87-58B5-0099-4F013B2E229A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09528" y="4215539"/>
            <a:ext cx="3204235" cy="17978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6E13602-163D-B601-80B2-8B4761EBB52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933813" y="3611105"/>
            <a:ext cx="3204235" cy="367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accent1"/>
                </a:solidFill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B1B1E5-850E-6CDF-DC07-87AA75C657A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544918" y="3611105"/>
            <a:ext cx="3204235" cy="367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accent1"/>
                </a:solidFill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CC7C6D3-2DDA-F066-B781-11E26A1C3B3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109528" y="3611105"/>
            <a:ext cx="3204235" cy="367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accent1"/>
                </a:solidFill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203818D-5552-83E2-EEBA-76300E4DED7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811949" y="1771742"/>
            <a:ext cx="1580564" cy="15826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</a:lstStyle>
          <a:p>
            <a:r>
              <a:rPr lang="en-GB"/>
              <a:t>Icon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08F19A8A-4D3A-D4F4-3C35-999AD5BBE21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45562" y="1771742"/>
            <a:ext cx="1580564" cy="15826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</a:lstStyle>
          <a:p>
            <a:r>
              <a:rPr lang="en-GB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851459D1-BE51-F078-2BFC-844C99FCF0A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786186" y="1771742"/>
            <a:ext cx="1580564" cy="15826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</a:lstStyle>
          <a:p>
            <a:r>
              <a:rPr lang="en-GB"/>
              <a:t>Icon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8026139-D408-65CB-1590-BEE7171E51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597152"/>
            <a:ext cx="12192000" cy="263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747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14637AB-8CDC-E1A8-C64B-0D96DE86343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1150789" y="3041845"/>
            <a:ext cx="4692072" cy="29636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9234DC6F-7722-0524-958A-92E4CD5B3C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11949" y="1100381"/>
            <a:ext cx="8568101" cy="1139461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accent1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edit Master title style.</a:t>
            </a:r>
            <a:br>
              <a:rPr lang="en-GB"/>
            </a:br>
            <a:r>
              <a:rPr lang="en-GB"/>
              <a:t>Keep to two lines maximum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8C0FF5F-7D6A-8BA6-1C55-7D709CAAE914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316299" y="3041845"/>
            <a:ext cx="4692072" cy="29636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C073635-F034-603C-49C9-907E655B68E7}"/>
              </a:ext>
            </a:extLst>
          </p:cNvPr>
          <p:cNvGrpSpPr/>
          <p:nvPr userDrawn="1"/>
        </p:nvGrpSpPr>
        <p:grpSpPr>
          <a:xfrm>
            <a:off x="-724978" y="-365158"/>
            <a:ext cx="2071802" cy="2072656"/>
            <a:chOff x="-1027226" y="-518309"/>
            <a:chExt cx="2993552" cy="2994784"/>
          </a:xfrm>
        </p:grpSpPr>
        <p:sp>
          <p:nvSpPr>
            <p:cNvPr id="2" name="Right Triangle 1">
              <a:extLst>
                <a:ext uri="{FF2B5EF4-FFF2-40B4-BE49-F238E27FC236}">
                  <a16:creationId xmlns:a16="http://schemas.microsoft.com/office/drawing/2014/main" id="{DF61787A-6575-6ACD-DDF8-229A08BD4D39}"/>
                </a:ext>
              </a:extLst>
            </p:cNvPr>
            <p:cNvSpPr/>
            <p:nvPr userDrawn="1"/>
          </p:nvSpPr>
          <p:spPr>
            <a:xfrm rot="18900000">
              <a:off x="213251" y="-518309"/>
              <a:ext cx="1029680" cy="102968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50C23717-4038-452F-0454-E29026219F75}"/>
                </a:ext>
              </a:extLst>
            </p:cNvPr>
            <p:cNvSpPr/>
            <p:nvPr userDrawn="1"/>
          </p:nvSpPr>
          <p:spPr>
            <a:xfrm rot="13500000">
              <a:off x="-1027226" y="422024"/>
              <a:ext cx="2054451" cy="2054451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A14FA636-3F93-487C-6B5D-7DE3D28DAB3B}"/>
                </a:ext>
              </a:extLst>
            </p:cNvPr>
            <p:cNvSpPr/>
            <p:nvPr userDrawn="1"/>
          </p:nvSpPr>
          <p:spPr>
            <a:xfrm rot="2700000">
              <a:off x="939101" y="209274"/>
              <a:ext cx="1027225" cy="1027225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3C7ECB7-4898-1306-2960-B94FC717451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150789" y="2426215"/>
            <a:ext cx="4692072" cy="4757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accent1"/>
                </a:solidFill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5A50BDC-D3F8-1EBB-949B-677A5E9B8CC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11724" y="2426215"/>
            <a:ext cx="4692072" cy="4757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accent1"/>
                </a:solidFill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89768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Obj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>
            <a:extLst>
              <a:ext uri="{FF2B5EF4-FFF2-40B4-BE49-F238E27FC236}">
                <a16:creationId xmlns:a16="http://schemas.microsoft.com/office/drawing/2014/main" id="{9234DC6F-7722-0524-958A-92E4CD5B3C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9" y="377491"/>
            <a:ext cx="11183936" cy="873459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accent1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edit Master title style.</a:t>
            </a:r>
            <a:br>
              <a:rPr lang="en-GB"/>
            </a:br>
            <a:r>
              <a:rPr lang="en-GB"/>
              <a:t>Keep to two lines maximum</a:t>
            </a:r>
            <a:endParaRPr lang="en-US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C9BE4540-F6FB-83AD-96C4-A942839279F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938" y="1853592"/>
            <a:ext cx="11183937" cy="40047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100232-CBB7-197B-BAD4-9A982C2B66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155" y="6624551"/>
            <a:ext cx="12196156" cy="2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863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>
            <a:extLst>
              <a:ext uri="{FF2B5EF4-FFF2-40B4-BE49-F238E27FC236}">
                <a16:creationId xmlns:a16="http://schemas.microsoft.com/office/drawing/2014/main" id="{9234DC6F-7722-0524-958A-92E4CD5B3C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77493"/>
            <a:ext cx="11183935" cy="650928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accent1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add slide description for map</a:t>
            </a:r>
            <a:endParaRPr lang="en-US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C9BE4540-F6FB-83AD-96C4-A942839279F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938" y="1433262"/>
            <a:ext cx="8829539" cy="475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100232-CBB7-197B-BAD4-9A982C2B66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155" y="6624551"/>
            <a:ext cx="12196156" cy="233450"/>
          </a:xfrm>
          <a:prstGeom prst="rect">
            <a:avLst/>
          </a:prstGeom>
        </p:spPr>
      </p:pic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D844F3A-7338-3B95-3E1A-3BFBFEFB468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9573207" y="4722500"/>
            <a:ext cx="2126667" cy="12128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Text description for map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Text description for map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Text description for map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Text description for map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/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129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753161-8C13-46EE-1F82-99C6C0E55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7488" y="1634596"/>
            <a:ext cx="8837024" cy="3299731"/>
          </a:xfrm>
          <a:prstGeom prst="rect">
            <a:avLst/>
          </a:prstGeom>
        </p:spPr>
        <p:txBody>
          <a:bodyPr anchor="ctr"/>
          <a:lstStyle>
            <a:lvl1pPr algn="ctr">
              <a:defRPr sz="4000" b="1" i="0">
                <a:solidFill>
                  <a:schemeClr val="bg2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Insert quote here. Insert quote here. Insert quote here. Insert quote here. Insert quote here. Insert quote here. Insert quote here. Insert quote here. Insert quote here.</a:t>
            </a:r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B0C1EC-3631-88C8-E616-33C89E69B912}"/>
              </a:ext>
            </a:extLst>
          </p:cNvPr>
          <p:cNvGrpSpPr/>
          <p:nvPr userDrawn="1"/>
        </p:nvGrpSpPr>
        <p:grpSpPr>
          <a:xfrm>
            <a:off x="-358205" y="5840916"/>
            <a:ext cx="4157121" cy="2038272"/>
            <a:chOff x="-474505" y="5491842"/>
            <a:chExt cx="5572649" cy="2732319"/>
          </a:xfrm>
        </p:grpSpPr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3BC3CDEC-C165-AC25-B1C2-C3B2F7928BEA}"/>
                </a:ext>
              </a:extLst>
            </p:cNvPr>
            <p:cNvSpPr/>
            <p:nvPr userDrawn="1"/>
          </p:nvSpPr>
          <p:spPr>
            <a:xfrm rot="8100000">
              <a:off x="565877" y="5491842"/>
              <a:ext cx="2732319" cy="2732319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6D2CBA59-1287-7514-FB1F-211EFF0E7FFA}"/>
                </a:ext>
              </a:extLst>
            </p:cNvPr>
            <p:cNvSpPr/>
            <p:nvPr userDrawn="1"/>
          </p:nvSpPr>
          <p:spPr>
            <a:xfrm rot="13500000">
              <a:off x="-474508" y="5712443"/>
              <a:ext cx="949011" cy="949005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FDAA9A6D-C2A2-1089-4C60-E26545780026}"/>
                </a:ext>
              </a:extLst>
            </p:cNvPr>
            <p:cNvSpPr/>
            <p:nvPr userDrawn="1"/>
          </p:nvSpPr>
          <p:spPr>
            <a:xfrm rot="18900000">
              <a:off x="3350240" y="5618247"/>
              <a:ext cx="1027225" cy="1027225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F7A3FD4E-3C01-B260-54A3-B0DD74991008}"/>
                </a:ext>
              </a:extLst>
            </p:cNvPr>
            <p:cNvSpPr/>
            <p:nvPr userDrawn="1"/>
          </p:nvSpPr>
          <p:spPr>
            <a:xfrm rot="8100000">
              <a:off x="4070919" y="6344383"/>
              <a:ext cx="1027225" cy="1027225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008B9E86-9C42-D252-9758-4C9353F8666B}"/>
              </a:ext>
            </a:extLst>
          </p:cNvPr>
          <p:cNvGrpSpPr/>
          <p:nvPr userDrawn="1"/>
        </p:nvGrpSpPr>
        <p:grpSpPr>
          <a:xfrm>
            <a:off x="9052869" y="-828643"/>
            <a:ext cx="3484932" cy="1647907"/>
            <a:chOff x="7447195" y="-1246733"/>
            <a:chExt cx="5258416" cy="2486528"/>
          </a:xfrm>
        </p:grpSpPr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1435F7A7-8EA4-F38F-6D68-F655195696B7}"/>
                </a:ext>
              </a:extLst>
            </p:cNvPr>
            <p:cNvSpPr/>
            <p:nvPr userDrawn="1"/>
          </p:nvSpPr>
          <p:spPr>
            <a:xfrm rot="18900000">
              <a:off x="9190494" y="-1246733"/>
              <a:ext cx="2486528" cy="2486528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3509BE47-7780-7C94-CDEC-B409BDF9E0E9}"/>
                </a:ext>
              </a:extLst>
            </p:cNvPr>
            <p:cNvSpPr/>
            <p:nvPr userDrawn="1"/>
          </p:nvSpPr>
          <p:spPr>
            <a:xfrm rot="2700000">
              <a:off x="11678386" y="209280"/>
              <a:ext cx="1027225" cy="1027225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EDB4E72C-BE6B-2541-3DF9-607B7EC1E677}"/>
                </a:ext>
              </a:extLst>
            </p:cNvPr>
            <p:cNvSpPr/>
            <p:nvPr userDrawn="1"/>
          </p:nvSpPr>
          <p:spPr>
            <a:xfrm rot="18900000">
              <a:off x="7447195" y="-516858"/>
              <a:ext cx="1027225" cy="1027225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886D2A44-524B-9A57-2A08-D8562E43B843}"/>
                </a:ext>
              </a:extLst>
            </p:cNvPr>
            <p:cNvSpPr/>
            <p:nvPr userDrawn="1"/>
          </p:nvSpPr>
          <p:spPr>
            <a:xfrm rot="8100000">
              <a:off x="8167728" y="209279"/>
              <a:ext cx="1027225" cy="1027225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9A0EC1-538C-DD63-BDB9-47B53DB10B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42564" y="5209790"/>
            <a:ext cx="4306871" cy="3603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Quote credit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D91CD39-17EE-127C-AE3B-9B711EF37BE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42564" y="5597719"/>
            <a:ext cx="4306871" cy="3603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Second line if needed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62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753161-8C13-46EE-1F82-99C6C0E55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7488" y="1634596"/>
            <a:ext cx="8837024" cy="3299731"/>
          </a:xfrm>
          <a:prstGeom prst="rect">
            <a:avLst/>
          </a:prstGeom>
        </p:spPr>
        <p:txBody>
          <a:bodyPr anchor="ctr"/>
          <a:lstStyle>
            <a:lvl1pPr algn="ctr">
              <a:defRPr sz="4000" b="1" i="0">
                <a:solidFill>
                  <a:schemeClr val="accent2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Insert quote here. Insert quote here. Insert quote here. Insert quote here. Insert quote here. Insert quote here. Insert quote here. Insert quote here. Insert quote here.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9A0EC1-538C-DD63-BDB9-47B53DB10B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42564" y="5209790"/>
            <a:ext cx="4306871" cy="3603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Quote credit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D91CD39-17EE-127C-AE3B-9B711EF37BE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42564" y="5597719"/>
            <a:ext cx="4306871" cy="3603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Second line if needed</a:t>
            </a:r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076AEC-F187-C785-7373-5A8D27219CC3}"/>
              </a:ext>
            </a:extLst>
          </p:cNvPr>
          <p:cNvGrpSpPr/>
          <p:nvPr userDrawn="1"/>
        </p:nvGrpSpPr>
        <p:grpSpPr>
          <a:xfrm>
            <a:off x="-330575" y="5930291"/>
            <a:ext cx="3792825" cy="1859654"/>
            <a:chOff x="-474505" y="5491842"/>
            <a:chExt cx="5572649" cy="2732319"/>
          </a:xfrm>
        </p:grpSpPr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80A80969-FE06-B6FD-D8DD-990427B206A2}"/>
                </a:ext>
              </a:extLst>
            </p:cNvPr>
            <p:cNvSpPr/>
            <p:nvPr userDrawn="1"/>
          </p:nvSpPr>
          <p:spPr>
            <a:xfrm rot="8100000">
              <a:off x="565877" y="5491842"/>
              <a:ext cx="2732319" cy="2732319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36DA98E7-6D0F-AA89-6C05-4E186652D563}"/>
                </a:ext>
              </a:extLst>
            </p:cNvPr>
            <p:cNvSpPr/>
            <p:nvPr userDrawn="1"/>
          </p:nvSpPr>
          <p:spPr>
            <a:xfrm rot="13500000">
              <a:off x="-474508" y="5712443"/>
              <a:ext cx="949011" cy="949005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0555A126-E7A8-0D72-FE63-6726C8B6C7C1}"/>
                </a:ext>
              </a:extLst>
            </p:cNvPr>
            <p:cNvSpPr/>
            <p:nvPr userDrawn="1"/>
          </p:nvSpPr>
          <p:spPr>
            <a:xfrm rot="18900000">
              <a:off x="3350240" y="5618247"/>
              <a:ext cx="1027225" cy="1027225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31E796D5-DAF9-6F7F-8C00-F58A2EC40FD0}"/>
                </a:ext>
              </a:extLst>
            </p:cNvPr>
            <p:cNvSpPr/>
            <p:nvPr userDrawn="1"/>
          </p:nvSpPr>
          <p:spPr>
            <a:xfrm rot="8100000">
              <a:off x="4070919" y="6344383"/>
              <a:ext cx="1027225" cy="1027225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602B273-64D8-40EF-9018-8BE94C0CC78C}"/>
              </a:ext>
            </a:extLst>
          </p:cNvPr>
          <p:cNvGrpSpPr/>
          <p:nvPr userDrawn="1"/>
        </p:nvGrpSpPr>
        <p:grpSpPr>
          <a:xfrm>
            <a:off x="9052869" y="-828643"/>
            <a:ext cx="3484932" cy="1647907"/>
            <a:chOff x="7447195" y="-1246733"/>
            <a:chExt cx="5258416" cy="2486528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4BB13789-DE23-AC3E-ECD0-24636E60B9F1}"/>
                </a:ext>
              </a:extLst>
            </p:cNvPr>
            <p:cNvSpPr/>
            <p:nvPr userDrawn="1"/>
          </p:nvSpPr>
          <p:spPr>
            <a:xfrm rot="18900000">
              <a:off x="9190494" y="-1246733"/>
              <a:ext cx="2486528" cy="2486528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1C55498F-9695-04F9-CB1D-A6C460AE4974}"/>
                </a:ext>
              </a:extLst>
            </p:cNvPr>
            <p:cNvSpPr/>
            <p:nvPr userDrawn="1"/>
          </p:nvSpPr>
          <p:spPr>
            <a:xfrm rot="2700000">
              <a:off x="11678386" y="209280"/>
              <a:ext cx="1027225" cy="1027225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CC0C09AF-B9D1-597A-86BB-E8B527842F19}"/>
                </a:ext>
              </a:extLst>
            </p:cNvPr>
            <p:cNvSpPr/>
            <p:nvPr userDrawn="1"/>
          </p:nvSpPr>
          <p:spPr>
            <a:xfrm rot="18900000">
              <a:off x="7447195" y="-516858"/>
              <a:ext cx="1027225" cy="1027225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25" name="Right Triangle 24">
              <a:extLst>
                <a:ext uri="{FF2B5EF4-FFF2-40B4-BE49-F238E27FC236}">
                  <a16:creationId xmlns:a16="http://schemas.microsoft.com/office/drawing/2014/main" id="{A38B3D50-E939-B3E8-1E25-F6A4412E0CD0}"/>
                </a:ext>
              </a:extLst>
            </p:cNvPr>
            <p:cNvSpPr/>
            <p:nvPr userDrawn="1"/>
          </p:nvSpPr>
          <p:spPr>
            <a:xfrm rot="8100000">
              <a:off x="8167728" y="209279"/>
              <a:ext cx="1027225" cy="1027225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016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Visualisa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A3893F-6B98-313F-948B-3AA2891B2F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68300"/>
            <a:ext cx="11183937" cy="612775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add slide description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1C83A75-C829-975F-19DC-DCCC837B788E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15938" y="1730913"/>
            <a:ext cx="3204235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FE76980-BE8D-DEDA-1130-95933A01D28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515938" y="3353300"/>
            <a:ext cx="3204235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A2626A6-836F-8B8D-9E44-34B7D566D21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515938" y="4975687"/>
            <a:ext cx="3204235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FF9F1A-8F48-78ED-BE45-67B55FD018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624551"/>
            <a:ext cx="12192000" cy="233450"/>
          </a:xfrm>
          <a:prstGeom prst="rect">
            <a:avLst/>
          </a:prstGeom>
        </p:spPr>
      </p:pic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D832EC09-A0A2-8E73-9098-0B7CD80E92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80867" y="1755549"/>
            <a:ext cx="7219008" cy="4300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7279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ta Visualisa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A3893F-6B98-313F-948B-3AA2891B2F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9" y="368300"/>
            <a:ext cx="9093010" cy="573437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add slide description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1C83A75-C829-975F-19DC-DCCC837B788E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5784" y="1755549"/>
            <a:ext cx="3204235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FE76980-BE8D-DEDA-1130-95933A01D28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525784" y="3219396"/>
            <a:ext cx="3204235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A2626A6-836F-8B8D-9E44-34B7D566D21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525784" y="4768709"/>
            <a:ext cx="3204235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FF9F1A-8F48-78ED-BE45-67B55FD018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155" y="6624551"/>
            <a:ext cx="12196156" cy="228374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F6BEF98-02C1-BB93-FC75-F8155FD133A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320341" y="1755549"/>
            <a:ext cx="7379533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EA211AE-5210-DDBB-A1A8-41817D29BBD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320341" y="3162338"/>
            <a:ext cx="7379533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7AEA864-6438-8241-F6D2-27393876973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320341" y="4747583"/>
            <a:ext cx="7379533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317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372BCE1F-8F8B-0209-7151-CD7FB1886B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9" y="368300"/>
            <a:ext cx="11183936" cy="612775"/>
          </a:xfrm>
          <a:prstGeom prst="rect">
            <a:avLst/>
          </a:prstGeom>
        </p:spPr>
        <p:txBody>
          <a:bodyPr anchor="ctr"/>
          <a:lstStyle>
            <a:lvl1pPr>
              <a:defRPr sz="2800" b="1" i="0">
                <a:solidFill>
                  <a:schemeClr val="accent2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add slide description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B7F4CA-9DFC-87DE-C56B-3807FAFECC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155" y="6624551"/>
            <a:ext cx="12196156" cy="2334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59E1EF2-5948-CF60-4A8B-DD696E980BBA}"/>
              </a:ext>
            </a:extLst>
          </p:cNvPr>
          <p:cNvSpPr txBox="1"/>
          <p:nvPr userDrawn="1"/>
        </p:nvSpPr>
        <p:spPr>
          <a:xfrm>
            <a:off x="11699875" y="60523"/>
            <a:ext cx="492125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fld id="{EB31BCA6-1026-AA4D-8EC3-EFDE632C86A6}" type="slidenum">
              <a:rPr lang="en-US" sz="1400" smtClean="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rPr>
              <a:pPr algn="ctr"/>
              <a:t>‹#›</a:t>
            </a:fld>
            <a:endParaRPr lang="en-US" sz="1400">
              <a:latin typeface="Grandview" panose="020B0502040204020203" pitchFamily="34" charset="0"/>
              <a:ea typeface="Open Sans Light" pitchFamily="2" charset="0"/>
              <a:cs typeface="Open Sans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786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pos="3681" userDrawn="1">
          <p15:clr>
            <a:srgbClr val="FBAE40"/>
          </p15:clr>
        </p15:guide>
        <p15:guide id="3" pos="4021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3B7F4CA-9DFC-87DE-C56B-3807FAFECC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836" y="6625080"/>
            <a:ext cx="12201525" cy="2637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1A506E7-9D83-3C3B-FB71-8447B9BD05F9}"/>
              </a:ext>
            </a:extLst>
          </p:cNvPr>
          <p:cNvSpPr txBox="1"/>
          <p:nvPr userDrawn="1"/>
        </p:nvSpPr>
        <p:spPr>
          <a:xfrm>
            <a:off x="11699875" y="60523"/>
            <a:ext cx="492125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fld id="{EB31BCA6-1026-AA4D-8EC3-EFDE632C86A6}" type="slidenum">
              <a:rPr lang="en-US" sz="1400" smtClean="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rPr>
              <a:pPr algn="ctr"/>
              <a:t>‹#›</a:t>
            </a:fld>
            <a:endParaRPr lang="en-US" sz="1400">
              <a:latin typeface="Grandview" panose="020B0502040204020203" pitchFamily="34" charset="0"/>
              <a:ea typeface="Open Sans Light" pitchFamily="2" charset="0"/>
              <a:cs typeface="Open Sans Light" pitchFamily="2" charset="0"/>
            </a:endParaRPr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EFD127D8-8A2C-570C-FC22-593AFA27DA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9" y="368300"/>
            <a:ext cx="11183936" cy="612775"/>
          </a:xfrm>
          <a:prstGeom prst="rect">
            <a:avLst/>
          </a:prstGeom>
        </p:spPr>
        <p:txBody>
          <a:bodyPr anchor="ctr"/>
          <a:lstStyle>
            <a:lvl1pPr>
              <a:defRPr sz="2800" b="1" i="0">
                <a:solidFill>
                  <a:schemeClr val="accent2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add slide description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98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2593" userDrawn="1">
          <p15:clr>
            <a:srgbClr val="FBAE40"/>
          </p15:clr>
        </p15:guide>
        <p15:guide id="2" pos="5087" userDrawn="1">
          <p15:clr>
            <a:srgbClr val="FBAE40"/>
          </p15:clr>
        </p15:guide>
        <p15:guide id="3" pos="4929" userDrawn="1">
          <p15:clr>
            <a:srgbClr val="FBAE40"/>
          </p15:clr>
        </p15:guide>
        <p15:guide id="4" pos="275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454DBD-E8CD-8C36-D8DC-B6A24F23912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2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CF4991D-DC72-C375-AA83-C3B77445CE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812" y="2177305"/>
            <a:ext cx="6502073" cy="1830728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  <a:latin typeface="Grandview" panose="020B0502040204020203" pitchFamily="34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r>
              <a:rPr lang="en-GB"/>
              <a:t>Presentation title</a:t>
            </a:r>
            <a:br>
              <a:rPr lang="en-GB"/>
            </a:br>
            <a:r>
              <a:rPr lang="en-GB"/>
              <a:t>here try to keep to a max of 3 lines</a:t>
            </a:r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875AE6A-1469-F939-236D-9B15B26F4F1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083" y="4189413"/>
            <a:ext cx="6502802" cy="8056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/>
              <a:t>Insert subtitle here keep to a maximum of two lines. Insert subtitle here keep to a maximum of two lines</a:t>
            </a:r>
          </a:p>
          <a:p>
            <a:pPr lvl="0"/>
            <a:endParaRPr lang="en-US"/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8DE35F81-DD97-C7F5-06F2-0B37B40116F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083" y="5426210"/>
            <a:ext cx="6502802" cy="314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Authors or presenters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F7FB2D12-A9BA-AFA3-3C86-E873062958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0083" y="5931178"/>
            <a:ext cx="2626838" cy="3445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  <p:pic>
        <p:nvPicPr>
          <p:cNvPr id="5" name="Picture 4" descr="A logo with a diamond and a diamond&#10;&#10;Description automatically generated">
            <a:extLst>
              <a:ext uri="{FF2B5EF4-FFF2-40B4-BE49-F238E27FC236}">
                <a16:creationId xmlns:a16="http://schemas.microsoft.com/office/drawing/2014/main" id="{BBF25828-66C5-1A06-A6C3-F326F9A3C8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612" y="301918"/>
            <a:ext cx="2480128" cy="997300"/>
          </a:xfrm>
          <a:prstGeom prst="rect">
            <a:avLst/>
          </a:prstGeom>
        </p:spPr>
      </p:pic>
      <p:pic>
        <p:nvPicPr>
          <p:cNvPr id="11" name="Picture 10" descr="A colorful triangle shaped object&#10;&#10;Description automatically generated with medium confidence">
            <a:extLst>
              <a:ext uri="{FF2B5EF4-FFF2-40B4-BE49-F238E27FC236}">
                <a16:creationId xmlns:a16="http://schemas.microsoft.com/office/drawing/2014/main" id="{35DDAE34-5826-3EFF-A720-7ABC8EFA6B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3311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pl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8996DEA-ED39-4923-AAE3-ABA5E87329CF}"/>
              </a:ext>
            </a:extLst>
          </p:cNvPr>
          <p:cNvSpPr/>
          <p:nvPr userDrawn="1"/>
        </p:nvSpPr>
        <p:spPr>
          <a:xfrm>
            <a:off x="8142249" y="0"/>
            <a:ext cx="4049751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0FC943-42C0-4FDF-8770-2BC54139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68300"/>
            <a:ext cx="6659563" cy="539750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D55C1E-32FF-4E6B-B312-497257BEBC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754" y="6356350"/>
            <a:ext cx="2743200" cy="365125"/>
          </a:xfrm>
        </p:spPr>
        <p:txBody>
          <a:bodyPr/>
          <a:lstStyle/>
          <a:p>
            <a:fld id="{3BACAE6F-A5AC-4337-8257-C0D596008885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3AB2A0-2919-4CD0-88C5-BD02FCDD2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D1D5-FECA-4478-A6F3-8ED2A2BC8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086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2626A-8B46-4823-8034-52207D4B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4187" y="6356350"/>
            <a:ext cx="2682913" cy="365125"/>
          </a:xfrm>
        </p:spPr>
        <p:txBody>
          <a:bodyPr/>
          <a:lstStyle/>
          <a:p>
            <a:fld id="{D839313E-C54F-4CA7-BD30-3C348BE5BF2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5FA45-BE94-4798-984E-B7BD7D585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35910" y="6356350"/>
            <a:ext cx="2743200" cy="365125"/>
          </a:xfrm>
        </p:spPr>
        <p:txBody>
          <a:bodyPr/>
          <a:lstStyle/>
          <a:p>
            <a:fld id="{7CFEA4DB-DFE1-4C67-B0DE-74C1852B3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746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50/50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4A831E-A97D-462B-9D62-F9D8041120E6}"/>
              </a:ext>
            </a:extLst>
          </p:cNvPr>
          <p:cNvSpPr/>
          <p:nvPr userDrawn="1"/>
        </p:nvSpPr>
        <p:spPr>
          <a:xfrm>
            <a:off x="6376416" y="0"/>
            <a:ext cx="581558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A2039-76DB-4819-8B20-0BEFF12467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836" y="6356350"/>
            <a:ext cx="2923679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E6A55-1452-4C41-BF3C-30511815F149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B3B3C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29/04/2025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B3B3C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2ECC2-0447-4256-A011-68063791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61967" y="6356350"/>
            <a:ext cx="2916783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666027-F104-473B-AA5F-758021E4B40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B3B3C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B3B3C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F6DDD11-DCC8-449A-AB66-71D71CB5B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160462"/>
            <a:ext cx="4859338" cy="5076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F167F7F8-371A-4243-9F57-E651DBCEC6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368300"/>
            <a:ext cx="4859338" cy="539750"/>
          </a:xfrm>
          <a:prstGeom prst="rect">
            <a:avLst/>
          </a:prstGeom>
        </p:spPr>
        <p:txBody>
          <a:bodyPr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E37230"/>
                </a:solidFill>
                <a:effectLst/>
                <a:uLnTx/>
                <a:uFillTx/>
                <a:latin typeface="CubeOT" panose="020B0504020101010102" pitchFamily="34" charset="0"/>
                <a:ea typeface="+mn-ea"/>
                <a:cs typeface="CubeOT" panose="020B0504020101010102" pitchFamily="34" charset="0"/>
              </a:rPr>
              <a:t>Click to edit Master title</a:t>
            </a: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srgbClr val="E37230"/>
              </a:solidFill>
              <a:effectLst/>
              <a:uLnTx/>
              <a:uFillTx/>
              <a:latin typeface="CubeOT" panose="020B0504020101010102" pitchFamily="34" charset="0"/>
              <a:ea typeface="+mn-ea"/>
              <a:cs typeface="CubeOT" panose="020B0504020101010102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9C7D577-529B-482A-955F-8A0626D00DE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743700" y="1160464"/>
            <a:ext cx="4932364" cy="50768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8348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86">
          <p15:clr>
            <a:srgbClr val="FBAE40"/>
          </p15:clr>
        </p15:guide>
        <p15:guide id="2" pos="424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274639"/>
            <a:ext cx="11066461" cy="1066799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5938" y="1557338"/>
            <a:ext cx="11066461" cy="45688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43332" indent="0">
              <a:buNone/>
              <a:defRPr/>
            </a:lvl2pPr>
            <a:lvl3pPr marL="886665" indent="0">
              <a:buNone/>
              <a:defRPr/>
            </a:lvl3pPr>
            <a:lvl4pPr marL="1329997" indent="0">
              <a:buNone/>
              <a:defRPr/>
            </a:lvl4pPr>
            <a:lvl5pPr marL="1773329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03D8336-3CED-468B-B98E-577399501A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871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71DEC-40A1-415A-8E90-1131359DE4D1}" type="datetimeFigureOut">
              <a:rPr lang="en-GB" smtClean="0"/>
              <a:t>29/04/2025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1031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0/50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A2039-76DB-4819-8B20-0BEFF1246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0DAF-5C72-4069-A461-5FC0BAACBEE2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2ECC2-0447-4256-A011-68063791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66027-F104-473B-AA5F-758021E4B4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F6DDD11-DCC8-449A-AB66-71D71CB5B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175658"/>
            <a:ext cx="4859337" cy="50616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F167F7F8-371A-4243-9F57-E651DBCEC6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368300"/>
            <a:ext cx="4859337" cy="539750"/>
          </a:xfrm>
          <a:prstGeom prst="rect">
            <a:avLst/>
          </a:prstGeom>
        </p:spPr>
        <p:txBody>
          <a:bodyPr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E37230"/>
                </a:solidFill>
                <a:effectLst/>
                <a:uLnTx/>
                <a:uFillTx/>
                <a:latin typeface="CubeOT" panose="020B0504020101010102" pitchFamily="34" charset="0"/>
                <a:ea typeface="+mn-ea"/>
                <a:cs typeface="CubeOT" panose="020B0504020101010102" pitchFamily="34" charset="0"/>
              </a:rPr>
              <a:t>Click to edit Master title</a:t>
            </a: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srgbClr val="E37230"/>
              </a:solidFill>
              <a:effectLst/>
              <a:uLnTx/>
              <a:uFillTx/>
              <a:latin typeface="CubeOT" panose="020B0504020101010102" pitchFamily="34" charset="0"/>
              <a:ea typeface="+mn-ea"/>
              <a:cs typeface="CubeOT" panose="020B0504020101010102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9C7D577-529B-482A-955F-8A0626D00DE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816725" y="1175658"/>
            <a:ext cx="4859338" cy="50616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051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86">
          <p15:clr>
            <a:srgbClr val="FBAE40"/>
          </p15:clr>
        </p15:guide>
        <p15:guide id="2" pos="429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(ToC, non-branded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47217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>
            <a:extLst>
              <a:ext uri="{FF2B5EF4-FFF2-40B4-BE49-F238E27FC236}">
                <a16:creationId xmlns:a16="http://schemas.microsoft.com/office/drawing/2014/main" id="{9234DC6F-7722-0524-958A-92E4CD5B3C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77493"/>
            <a:ext cx="11183935" cy="650928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accent1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add slide description for map</a:t>
            </a:r>
            <a:endParaRPr lang="en-US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C9BE4540-F6FB-83AD-96C4-A942839279F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938" y="1433262"/>
            <a:ext cx="8829539" cy="475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100232-CBB7-197B-BAD4-9A982C2B66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5" y="6624551"/>
            <a:ext cx="12196156" cy="233450"/>
          </a:xfrm>
          <a:prstGeom prst="rect">
            <a:avLst/>
          </a:prstGeom>
        </p:spPr>
      </p:pic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D844F3A-7338-3B95-3E1A-3BFBFEFB468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9573207" y="4722500"/>
            <a:ext cx="2126667" cy="12128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Text description for map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Text description for map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Text description for map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Text description for map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/>
          </a:p>
          <a:p>
            <a:pPr lvl="0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4ABABE-61E7-62FA-2F92-3C1EC0BF6AA7}"/>
              </a:ext>
            </a:extLst>
          </p:cNvPr>
          <p:cNvSpPr txBox="1"/>
          <p:nvPr userDrawn="1"/>
        </p:nvSpPr>
        <p:spPr>
          <a:xfrm>
            <a:off x="11167283" y="6186686"/>
            <a:ext cx="524655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fld id="{EB31BCA6-1026-AA4D-8EC3-EFDE632C86A6}" type="slidenum">
              <a:rPr lang="en-US" sz="1400" smtClean="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rPr>
              <a:pPr algn="r"/>
              <a:t>‹#›</a:t>
            </a:fld>
            <a:endParaRPr lang="en-US" sz="1400">
              <a:latin typeface="Grandview" panose="020B0502040204020203" pitchFamily="34" charset="0"/>
              <a:ea typeface="Open Sans Light" pitchFamily="2" charset="0"/>
              <a:cs typeface="Open Sans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129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ta Visualisa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A3893F-6B98-313F-948B-3AA2891B2F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9" y="368300"/>
            <a:ext cx="9093010" cy="573437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add slide description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1C83A75-C829-975F-19DC-DCCC837B788E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5784" y="1755549"/>
            <a:ext cx="3204235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FE76980-BE8D-DEDA-1130-95933A01D28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525784" y="3219396"/>
            <a:ext cx="3204235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A2626A6-836F-8B8D-9E44-34B7D566D21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525784" y="4768709"/>
            <a:ext cx="3204235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FF9F1A-8F48-78ED-BE45-67B55FD018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5" y="6624551"/>
            <a:ext cx="12196156" cy="228374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F6BEF98-02C1-BB93-FC75-F8155FD133A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320341" y="1755549"/>
            <a:ext cx="7379533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EA211AE-5210-DDBB-A1A8-41817D29BBD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320341" y="3162338"/>
            <a:ext cx="7379533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7AEA864-6438-8241-F6D2-27393876973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320341" y="4747583"/>
            <a:ext cx="7379533" cy="1080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/>
              <a:t>Insert any text description here</a:t>
            </a:r>
          </a:p>
          <a:p>
            <a:pPr lvl="0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912405-1AFB-602F-A2DA-CB6A76EC80A4}"/>
              </a:ext>
            </a:extLst>
          </p:cNvPr>
          <p:cNvSpPr txBox="1"/>
          <p:nvPr userDrawn="1"/>
        </p:nvSpPr>
        <p:spPr>
          <a:xfrm>
            <a:off x="11167283" y="6186686"/>
            <a:ext cx="524655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fld id="{EB31BCA6-1026-AA4D-8EC3-EFDE632C86A6}" type="slidenum">
              <a:rPr lang="en-US" sz="1400" smtClean="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rPr>
              <a:pPr algn="r"/>
              <a:t>‹#›</a:t>
            </a:fld>
            <a:endParaRPr lang="en-US" sz="1400">
              <a:latin typeface="Grandview" panose="020B0502040204020203" pitchFamily="34" charset="0"/>
              <a:ea typeface="Open Sans Light" pitchFamily="2" charset="0"/>
              <a:cs typeface="Open Sans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317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een logo with black text&#10;&#10;Description automatically generated">
            <a:extLst>
              <a:ext uri="{FF2B5EF4-FFF2-40B4-BE49-F238E27FC236}">
                <a16:creationId xmlns:a16="http://schemas.microsoft.com/office/drawing/2014/main" id="{90EC72F9-E1AB-FF17-38FA-D93F899552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6183" y="376497"/>
            <a:ext cx="2314301" cy="95433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CF4991D-DC72-C375-AA83-C3B77445CE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812" y="2102657"/>
            <a:ext cx="6066073" cy="1830728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accent2"/>
                </a:solidFill>
                <a:latin typeface="Grandview" panose="020B0502040204020203" pitchFamily="34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r>
              <a:rPr lang="en-GB"/>
              <a:t>Presentation title here try to keep to a max of </a:t>
            </a:r>
            <a:br>
              <a:rPr lang="en-GB"/>
            </a:br>
            <a:r>
              <a:rPr lang="en-GB"/>
              <a:t>3 lines</a:t>
            </a:r>
            <a:endParaRPr lang="en-US"/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8DE35F81-DD97-C7F5-06F2-0B37B40116F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812" y="4118199"/>
            <a:ext cx="6066074" cy="314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Authors or presenters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F7FB2D12-A9BA-AFA3-3C86-E873062958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0812" y="4526915"/>
            <a:ext cx="2626838" cy="3445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FA385C98-FC2A-B693-199B-12E80904393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6183" y="5348519"/>
            <a:ext cx="1382737" cy="114886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AB40CE48-150A-4A4E-E65F-711D3BFC0F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80860" y="5348519"/>
            <a:ext cx="1382737" cy="114886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823D919E-66D2-CD70-E28D-E23991BDF6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45537" y="5348519"/>
            <a:ext cx="1382737" cy="114886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0FFC7C92-2122-6EA4-94AF-BAD8E791222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98491" y="5348519"/>
            <a:ext cx="1382737" cy="114886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F7EBD1DB-B2B2-A858-FEC4-7B8F68F374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174891" y="5348519"/>
            <a:ext cx="1382737" cy="114886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pic>
        <p:nvPicPr>
          <p:cNvPr id="12" name="Picture 11" descr="A colorful triangle shaped object&#10;&#10;Description automatically generated with medium confidence">
            <a:extLst>
              <a:ext uri="{FF2B5EF4-FFF2-40B4-BE49-F238E27FC236}">
                <a16:creationId xmlns:a16="http://schemas.microsoft.com/office/drawing/2014/main" id="{F32948CC-36B3-BD3F-B810-F170F255BBE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894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 with bor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8F2EA0B-125C-E3D9-1517-4324BA48494F}"/>
              </a:ext>
            </a:extLst>
          </p:cNvPr>
          <p:cNvGrpSpPr/>
          <p:nvPr userDrawn="1"/>
        </p:nvGrpSpPr>
        <p:grpSpPr>
          <a:xfrm>
            <a:off x="-357006" y="5496159"/>
            <a:ext cx="2083166" cy="2083170"/>
            <a:chOff x="-513614" y="4891669"/>
            <a:chExt cx="2993552" cy="2993558"/>
          </a:xfrm>
        </p:grpSpPr>
        <p:sp>
          <p:nvSpPr>
            <p:cNvPr id="14" name="Right Triangle 13">
              <a:extLst>
                <a:ext uri="{FF2B5EF4-FFF2-40B4-BE49-F238E27FC236}">
                  <a16:creationId xmlns:a16="http://schemas.microsoft.com/office/drawing/2014/main" id="{A0254C32-E890-672A-C31E-810DB8D6D050}"/>
                </a:ext>
              </a:extLst>
            </p:cNvPr>
            <p:cNvSpPr/>
            <p:nvPr userDrawn="1"/>
          </p:nvSpPr>
          <p:spPr>
            <a:xfrm rot="8100000">
              <a:off x="425487" y="5830776"/>
              <a:ext cx="2054451" cy="2054451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6C8CCF7C-FFFC-AE7B-D591-514983BDDBCB}"/>
                </a:ext>
              </a:extLst>
            </p:cNvPr>
            <p:cNvSpPr/>
            <p:nvPr userDrawn="1"/>
          </p:nvSpPr>
          <p:spPr>
            <a:xfrm rot="13500000">
              <a:off x="-513614" y="5618026"/>
              <a:ext cx="1027227" cy="1027227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25" name="Right Triangle 24">
              <a:extLst>
                <a:ext uri="{FF2B5EF4-FFF2-40B4-BE49-F238E27FC236}">
                  <a16:creationId xmlns:a16="http://schemas.microsoft.com/office/drawing/2014/main" id="{1ED47C72-6C4D-47F7-2C74-D66DB12F1594}"/>
                </a:ext>
              </a:extLst>
            </p:cNvPr>
            <p:cNvSpPr/>
            <p:nvPr userDrawn="1"/>
          </p:nvSpPr>
          <p:spPr>
            <a:xfrm rot="18900000">
              <a:off x="212744" y="4891669"/>
              <a:ext cx="1027225" cy="1027225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311AA12-7222-19D0-FC3B-FE0234CDE176}"/>
              </a:ext>
            </a:extLst>
          </p:cNvPr>
          <p:cNvGrpSpPr/>
          <p:nvPr userDrawn="1"/>
        </p:nvGrpSpPr>
        <p:grpSpPr>
          <a:xfrm rot="16200000">
            <a:off x="10406852" y="-740908"/>
            <a:ext cx="2155002" cy="2155002"/>
            <a:chOff x="9156282" y="949058"/>
            <a:chExt cx="2993559" cy="2993558"/>
          </a:xfrm>
        </p:grpSpPr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19590B25-EC30-4B71-109D-0CDB5B9F23C4}"/>
                </a:ext>
              </a:extLst>
            </p:cNvPr>
            <p:cNvSpPr/>
            <p:nvPr userDrawn="1"/>
          </p:nvSpPr>
          <p:spPr>
            <a:xfrm rot="8100000">
              <a:off x="9882642" y="2915390"/>
              <a:ext cx="1027226" cy="102722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5C7C3711-12E1-E870-D3B0-EED99FF2F0D2}"/>
                </a:ext>
              </a:extLst>
            </p:cNvPr>
            <p:cNvSpPr/>
            <p:nvPr userDrawn="1"/>
          </p:nvSpPr>
          <p:spPr>
            <a:xfrm rot="2700000">
              <a:off x="10095390" y="949058"/>
              <a:ext cx="2054451" cy="2054451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26" name="Right Triangle 25">
              <a:extLst>
                <a:ext uri="{FF2B5EF4-FFF2-40B4-BE49-F238E27FC236}">
                  <a16:creationId xmlns:a16="http://schemas.microsoft.com/office/drawing/2014/main" id="{C24E69CB-75CF-6DAF-B6EA-A929DDD19403}"/>
                </a:ext>
              </a:extLst>
            </p:cNvPr>
            <p:cNvSpPr/>
            <p:nvPr userDrawn="1"/>
          </p:nvSpPr>
          <p:spPr>
            <a:xfrm rot="13500000">
              <a:off x="9156282" y="2189031"/>
              <a:ext cx="1027225" cy="1027225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D978420E-A7F0-6727-48C2-9D71B90AE2B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57733" y="1260282"/>
            <a:ext cx="5428114" cy="43474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A8C43B98-4C3D-FA9C-F15B-DC3D25A8F4F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11635" y="1260282"/>
            <a:ext cx="5422634" cy="43474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4BA673C-B441-11A5-17EB-B38D9804F9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5269" y="377484"/>
            <a:ext cx="9879012" cy="60359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392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B4BD0D8-9864-9448-1D7F-9D653AE776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50292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51006E-5B2A-7C7A-EB77-E213D7A8DF1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948866" y="1941305"/>
            <a:ext cx="5413678" cy="36068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5753161-8C13-46EE-1F82-99C6C0E55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8866" y="790414"/>
            <a:ext cx="5402260" cy="1139461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edit Master title style. Keep to two lines</a:t>
            </a:r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95087B4-EED9-11E2-2216-91486EBA6725}"/>
              </a:ext>
            </a:extLst>
          </p:cNvPr>
          <p:cNvGrpSpPr/>
          <p:nvPr userDrawn="1"/>
        </p:nvGrpSpPr>
        <p:grpSpPr>
          <a:xfrm>
            <a:off x="279723" y="5243093"/>
            <a:ext cx="2286400" cy="2286397"/>
            <a:chOff x="263099" y="5255561"/>
            <a:chExt cx="2286400" cy="2286397"/>
          </a:xfrm>
        </p:grpSpPr>
        <p:sp>
          <p:nvSpPr>
            <p:cNvPr id="30" name="Right Triangle 29">
              <a:extLst>
                <a:ext uri="{FF2B5EF4-FFF2-40B4-BE49-F238E27FC236}">
                  <a16:creationId xmlns:a16="http://schemas.microsoft.com/office/drawing/2014/main" id="{DBFF5F37-CF38-EC76-E805-469A9D4F21D1}"/>
                </a:ext>
              </a:extLst>
            </p:cNvPr>
            <p:cNvSpPr/>
            <p:nvPr userDrawn="1"/>
          </p:nvSpPr>
          <p:spPr>
            <a:xfrm rot="8100000">
              <a:off x="263099" y="6202617"/>
              <a:ext cx="1339341" cy="1339341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31" name="Right Triangle 30">
              <a:extLst>
                <a:ext uri="{FF2B5EF4-FFF2-40B4-BE49-F238E27FC236}">
                  <a16:creationId xmlns:a16="http://schemas.microsoft.com/office/drawing/2014/main" id="{E7205476-48FC-F057-A6F8-E01A1080889A}"/>
                </a:ext>
              </a:extLst>
            </p:cNvPr>
            <p:cNvSpPr/>
            <p:nvPr userDrawn="1"/>
          </p:nvSpPr>
          <p:spPr>
            <a:xfrm rot="18900000">
              <a:off x="1210158" y="5255561"/>
              <a:ext cx="1339341" cy="1339341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5759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 (hyperlink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74C0885-B9D7-B9E8-D877-5628F2C900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486525" y="0"/>
            <a:ext cx="5705475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Right Triangle 29">
            <a:extLst>
              <a:ext uri="{FF2B5EF4-FFF2-40B4-BE49-F238E27FC236}">
                <a16:creationId xmlns:a16="http://schemas.microsoft.com/office/drawing/2014/main" id="{DBFF5F37-CF38-EC76-E805-469A9D4F21D1}"/>
              </a:ext>
            </a:extLst>
          </p:cNvPr>
          <p:cNvSpPr/>
          <p:nvPr userDrawn="1"/>
        </p:nvSpPr>
        <p:spPr>
          <a:xfrm rot="8100000">
            <a:off x="6792978" y="6120651"/>
            <a:ext cx="1479681" cy="1479681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51C1CA7-DAEB-B2F1-3873-1B50958E2E9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25784" y="2049793"/>
            <a:ext cx="5413678" cy="18092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E7E53789-ABD7-A73A-1F01-571F898BB3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5784" y="898902"/>
            <a:ext cx="5402260" cy="1139461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edit Master title style. Keep to two lines</a:t>
            </a:r>
            <a:endParaRPr lang="en-US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28711C21-23A1-BB2B-B525-527B09A57D44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525784" y="4142064"/>
            <a:ext cx="5413678" cy="18092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u="sng">
                <a:solidFill>
                  <a:schemeClr val="accent2"/>
                </a:solidFill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GB"/>
              <a:t>Hyperlink format</a:t>
            </a:r>
          </a:p>
        </p:txBody>
      </p:sp>
    </p:spTree>
    <p:extLst>
      <p:ext uri="{BB962C8B-B14F-4D97-AF65-F5344CB8AC3E}">
        <p14:creationId xmlns:p14="http://schemas.microsoft.com/office/powerpoint/2010/main" val="2500124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7D6E3053-427F-807B-1CCA-2E174F81158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0" y="0"/>
            <a:ext cx="577179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14637AB-8CDC-E1A8-C64B-0D96DE86343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51510" y="2251272"/>
            <a:ext cx="5448365" cy="36068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9234DC6F-7722-0524-958A-92E4CD5B3C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51866" y="1100381"/>
            <a:ext cx="5436874" cy="1139461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edit Master title style. Keep to two lines</a:t>
            </a:r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28690D6-0A03-4E1F-E0C1-77BAB27A43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155" y="6624551"/>
            <a:ext cx="12196156" cy="2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875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14637AB-8CDC-E1A8-C64B-0D96DE86343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33813" y="2793935"/>
            <a:ext cx="3204235" cy="20572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9234DC6F-7722-0524-958A-92E4CD5B3C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11949" y="981075"/>
            <a:ext cx="8568101" cy="1139461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accent1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edit Master title style.</a:t>
            </a:r>
            <a:br>
              <a:rPr lang="en-GB"/>
            </a:br>
            <a:r>
              <a:rPr lang="en-GB"/>
              <a:t>Keep to two lines maximum</a:t>
            </a:r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AA83FCB-CB2E-3351-D75A-D88A948506F6}"/>
              </a:ext>
            </a:extLst>
          </p:cNvPr>
          <p:cNvGrpSpPr/>
          <p:nvPr userDrawn="1"/>
        </p:nvGrpSpPr>
        <p:grpSpPr>
          <a:xfrm>
            <a:off x="-432067" y="5253139"/>
            <a:ext cx="2457234" cy="2457238"/>
            <a:chOff x="-513614" y="4891669"/>
            <a:chExt cx="2993552" cy="2993558"/>
          </a:xfrm>
        </p:grpSpPr>
        <p:sp>
          <p:nvSpPr>
            <p:cNvPr id="3" name="Right Triangle 2">
              <a:extLst>
                <a:ext uri="{FF2B5EF4-FFF2-40B4-BE49-F238E27FC236}">
                  <a16:creationId xmlns:a16="http://schemas.microsoft.com/office/drawing/2014/main" id="{0B2097E1-C9DD-5FEE-3FC5-7EF6962FEB0A}"/>
                </a:ext>
              </a:extLst>
            </p:cNvPr>
            <p:cNvSpPr/>
            <p:nvPr userDrawn="1"/>
          </p:nvSpPr>
          <p:spPr>
            <a:xfrm rot="8100000">
              <a:off x="425487" y="5830776"/>
              <a:ext cx="2054451" cy="2054451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4" name="Right Triangle 3">
              <a:extLst>
                <a:ext uri="{FF2B5EF4-FFF2-40B4-BE49-F238E27FC236}">
                  <a16:creationId xmlns:a16="http://schemas.microsoft.com/office/drawing/2014/main" id="{FB6DEC65-629E-488C-77D9-DA17AE301FD7}"/>
                </a:ext>
              </a:extLst>
            </p:cNvPr>
            <p:cNvSpPr/>
            <p:nvPr userDrawn="1"/>
          </p:nvSpPr>
          <p:spPr>
            <a:xfrm rot="13500000">
              <a:off x="-513614" y="5618026"/>
              <a:ext cx="1027227" cy="1027227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42A3D5AC-63C8-F884-5F80-671B8E720B8C}"/>
                </a:ext>
              </a:extLst>
            </p:cNvPr>
            <p:cNvSpPr/>
            <p:nvPr userDrawn="1"/>
          </p:nvSpPr>
          <p:spPr>
            <a:xfrm rot="18900000">
              <a:off x="212744" y="4891669"/>
              <a:ext cx="1027225" cy="1027225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8C0FF5F-7D6A-8BA6-1C55-7D709CAAE914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544918" y="2793935"/>
            <a:ext cx="3204235" cy="20572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82478B8-AB87-58B5-0099-4F013B2E229A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09528" y="2793935"/>
            <a:ext cx="3204235" cy="20572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877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Hea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14637AB-8CDC-E1A8-C64B-0D96DE86343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33813" y="3196890"/>
            <a:ext cx="3204235" cy="20572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9234DC6F-7722-0524-958A-92E4CD5B3C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11949" y="990901"/>
            <a:ext cx="8568101" cy="1139461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accent1"/>
                </a:solidFill>
                <a:latin typeface="Grandview" panose="020B0502040204020203" pitchFamily="34" charset="0"/>
              </a:defRPr>
            </a:lvl1pPr>
          </a:lstStyle>
          <a:p>
            <a:r>
              <a:rPr lang="en-GB"/>
              <a:t>Click to edit Master title style.</a:t>
            </a:r>
            <a:br>
              <a:rPr lang="en-GB"/>
            </a:br>
            <a:r>
              <a:rPr lang="en-GB"/>
              <a:t>Keep to two lines maximum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8C0FF5F-7D6A-8BA6-1C55-7D709CAAE914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544918" y="3196890"/>
            <a:ext cx="3204235" cy="20572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82478B8-AB87-58B5-0099-4F013B2E229A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09528" y="3196890"/>
            <a:ext cx="3204235" cy="20572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6E13602-163D-B601-80B2-8B4761EBB52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933813" y="2592457"/>
            <a:ext cx="3204235" cy="367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accent1"/>
                </a:solidFill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B1B1E5-850E-6CDF-DC07-87AA75C657A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544918" y="2592457"/>
            <a:ext cx="3204235" cy="367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accent1"/>
                </a:solidFill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CC7C6D3-2DDA-F066-B781-11E26A1C3B3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109528" y="2592457"/>
            <a:ext cx="3204235" cy="367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accent1"/>
                </a:solidFill>
                <a:latin typeface="Grandview" panose="020B0502040204020203" pitchFamily="34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8" name="Picture 17" descr="A green and pink triangle&#10;&#10;Description automatically generated">
            <a:extLst>
              <a:ext uri="{FF2B5EF4-FFF2-40B4-BE49-F238E27FC236}">
                <a16:creationId xmlns:a16="http://schemas.microsoft.com/office/drawing/2014/main" id="{69DF69C1-5DB5-CE6B-002A-C578AB0CD9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4636" y="-89648"/>
            <a:ext cx="2729770" cy="2729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2356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969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0" r:id="rId2"/>
    <p:sldLayoutId id="2147483691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6" r:id="rId16"/>
    <p:sldLayoutId id="2147483707" r:id="rId17"/>
    <p:sldLayoutId id="2147483708" r:id="rId18"/>
    <p:sldLayoutId id="2147483709" r:id="rId19"/>
    <p:sldLayoutId id="2147483716" r:id="rId20"/>
    <p:sldLayoutId id="2147483717" r:id="rId21"/>
    <p:sldLayoutId id="2147483718" r:id="rId22"/>
    <p:sldLayoutId id="2147483719" r:id="rId23"/>
    <p:sldLayoutId id="2147483720" r:id="rId24"/>
    <p:sldLayoutId id="2147483721" r:id="rId2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randview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88" userDrawn="1">
          <p15:clr>
            <a:srgbClr val="F26B43"/>
          </p15:clr>
        </p15:guide>
        <p15:guide id="2" pos="325" userDrawn="1">
          <p15:clr>
            <a:srgbClr val="F26B43"/>
          </p15:clr>
        </p15:guide>
        <p15:guide id="3" pos="7370" userDrawn="1">
          <p15:clr>
            <a:srgbClr val="F26B43"/>
          </p15:clr>
        </p15:guide>
        <p15:guide id="4" orient="horz" pos="232" userDrawn="1">
          <p15:clr>
            <a:srgbClr val="F26B43"/>
          </p15:clr>
        </p15:guide>
        <p15:guide id="5" orient="horz" pos="618" userDrawn="1">
          <p15:clr>
            <a:srgbClr val="F26B43"/>
          </p15:clr>
        </p15:guide>
        <p15:guide id="6" orient="horz" pos="7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969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5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randview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randview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88" userDrawn="1">
          <p15:clr>
            <a:srgbClr val="F26B43"/>
          </p15:clr>
        </p15:guide>
        <p15:guide id="2" pos="325" userDrawn="1">
          <p15:clr>
            <a:srgbClr val="F26B43"/>
          </p15:clr>
        </p15:guide>
        <p15:guide id="3" pos="7370" userDrawn="1">
          <p15:clr>
            <a:srgbClr val="F26B43"/>
          </p15:clr>
        </p15:guide>
        <p15:guide id="4" orient="horz" pos="232" userDrawn="1">
          <p15:clr>
            <a:srgbClr val="F26B43"/>
          </p15:clr>
        </p15:guide>
        <p15:guide id="5" orient="horz" pos="618" userDrawn="1">
          <p15:clr>
            <a:srgbClr val="F26B43"/>
          </p15:clr>
        </p15:guide>
        <p15:guide id="6" orient="horz" pos="7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EAE3B-6AA7-5090-18F2-AFE8784D7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Rectangle 201">
            <a:extLst>
              <a:ext uri="{FF2B5EF4-FFF2-40B4-BE49-F238E27FC236}">
                <a16:creationId xmlns:a16="http://schemas.microsoft.com/office/drawing/2014/main" id="{5232A324-9C4B-BE4A-132B-E0659C91ABEB}"/>
              </a:ext>
            </a:extLst>
          </p:cNvPr>
          <p:cNvSpPr/>
          <p:nvPr/>
        </p:nvSpPr>
        <p:spPr>
          <a:xfrm>
            <a:off x="602005" y="741616"/>
            <a:ext cx="11355378" cy="900000"/>
          </a:xfrm>
          <a:prstGeom prst="rect">
            <a:avLst/>
          </a:prstGeom>
          <a:solidFill>
            <a:schemeClr val="bg1"/>
          </a:solidFill>
          <a:ln w="19050" cap="rnd">
            <a:solidFill>
              <a:schemeClr val="accent2"/>
            </a:solidFill>
            <a:prstDash val="sysDash"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8236CCE-8CF9-DAC7-8CA7-355C6E3DF7FA}"/>
              </a:ext>
            </a:extLst>
          </p:cNvPr>
          <p:cNvSpPr/>
          <p:nvPr/>
        </p:nvSpPr>
        <p:spPr>
          <a:xfrm>
            <a:off x="663488" y="806466"/>
            <a:ext cx="1452822" cy="776246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2"/>
                </a:solidFill>
              </a:rPr>
              <a:t>Marine ecosystems are </a:t>
            </a:r>
            <a:r>
              <a:rPr lang="en-GB" sz="900" b="1" dirty="0">
                <a:solidFill>
                  <a:schemeClr val="tx2"/>
                </a:solidFill>
              </a:rPr>
              <a:t>protected </a:t>
            </a:r>
            <a:r>
              <a:rPr lang="en-GB" sz="900" dirty="0">
                <a:solidFill>
                  <a:schemeClr val="tx2"/>
                </a:solidFill>
              </a:rPr>
              <a:t>and</a:t>
            </a:r>
            <a:r>
              <a:rPr lang="en-GB" sz="900" b="1" dirty="0">
                <a:solidFill>
                  <a:schemeClr val="tx2"/>
                </a:solidFill>
              </a:rPr>
              <a:t> climate resilient </a:t>
            </a:r>
            <a:r>
              <a:rPr lang="en-GB" sz="900" dirty="0">
                <a:solidFill>
                  <a:schemeClr val="tx2"/>
                </a:solidFill>
              </a:rPr>
              <a:t>and</a:t>
            </a:r>
            <a:r>
              <a:rPr lang="en-GB" sz="900" b="1" dirty="0">
                <a:solidFill>
                  <a:schemeClr val="tx2"/>
                </a:solidFill>
              </a:rPr>
              <a:t> </a:t>
            </a:r>
            <a:r>
              <a:rPr lang="en-GB" sz="900" dirty="0">
                <a:solidFill>
                  <a:schemeClr val="tx2"/>
                </a:solidFill>
              </a:rPr>
              <a:t>degradation is minimised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9D0B87AC-A0BC-B666-338C-D3A72BD3E56E}"/>
              </a:ext>
            </a:extLst>
          </p:cNvPr>
          <p:cNvSpPr/>
          <p:nvPr/>
        </p:nvSpPr>
        <p:spPr>
          <a:xfrm>
            <a:off x="10352705" y="806466"/>
            <a:ext cx="1548000" cy="7762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2"/>
                </a:solidFill>
              </a:rPr>
              <a:t>Businesses contribute to</a:t>
            </a:r>
            <a:r>
              <a:rPr lang="en-GB" sz="900" b="1" dirty="0">
                <a:solidFill>
                  <a:schemeClr val="tx2"/>
                </a:solidFill>
              </a:rPr>
              <a:t> ocean</a:t>
            </a:r>
            <a:r>
              <a:rPr lang="en-GB" sz="900" b="1" dirty="0"/>
              <a:t> </a:t>
            </a:r>
            <a:r>
              <a:rPr lang="en-GB" sz="900" b="1" dirty="0">
                <a:solidFill>
                  <a:schemeClr val="tx2"/>
                </a:solidFill>
              </a:rPr>
              <a:t>economy </a:t>
            </a:r>
            <a:r>
              <a:rPr lang="en-GB" sz="900" dirty="0">
                <a:solidFill>
                  <a:schemeClr val="tx2"/>
                </a:solidFill>
              </a:rPr>
              <a:t>solutions, job creation and adaptation to </a:t>
            </a:r>
            <a:r>
              <a:rPr lang="en-GB" sz="900" b="1" dirty="0">
                <a:solidFill>
                  <a:schemeClr val="tx2"/>
                </a:solidFill>
              </a:rPr>
              <a:t>climate change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8BDC944B-F2F2-E282-E0D9-DACB4ED92EBF}"/>
              </a:ext>
            </a:extLst>
          </p:cNvPr>
          <p:cNvSpPr/>
          <p:nvPr/>
        </p:nvSpPr>
        <p:spPr>
          <a:xfrm>
            <a:off x="8706108" y="806466"/>
            <a:ext cx="1548000" cy="7762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900" dirty="0">
                <a:solidFill>
                  <a:schemeClr val="tx2"/>
                </a:solidFill>
              </a:rPr>
              <a:t>The fisheries and aquaculture sector is </a:t>
            </a:r>
            <a:r>
              <a:rPr lang="en-GB" sz="900" b="1" dirty="0">
                <a:solidFill>
                  <a:schemeClr val="tx2"/>
                </a:solidFill>
              </a:rPr>
              <a:t>sustainably managed</a:t>
            </a:r>
            <a:r>
              <a:rPr lang="en-GB" sz="900" dirty="0">
                <a:solidFill>
                  <a:schemeClr val="tx2"/>
                </a:solidFill>
              </a:rPr>
              <a:t>, with access and benefits for small scale stakeholders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946B5D4E-48B7-1255-00E0-106B1C4C57CC}"/>
              </a:ext>
            </a:extLst>
          </p:cNvPr>
          <p:cNvSpPr/>
          <p:nvPr/>
        </p:nvSpPr>
        <p:spPr>
          <a:xfrm>
            <a:off x="7059513" y="806466"/>
            <a:ext cx="1548000" cy="7762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2"/>
                </a:solidFill>
              </a:rPr>
              <a:t>Marine</a:t>
            </a:r>
            <a:r>
              <a:rPr lang="en-GB" sz="900" b="1" dirty="0">
                <a:solidFill>
                  <a:srgbClr val="FF0000"/>
                </a:solidFill>
              </a:rPr>
              <a:t> </a:t>
            </a:r>
            <a:r>
              <a:rPr lang="en-GB" sz="900" b="1" dirty="0">
                <a:solidFill>
                  <a:schemeClr val="bg1"/>
                </a:solidFill>
              </a:rPr>
              <a:t>litter</a:t>
            </a:r>
            <a:r>
              <a:rPr lang="en-GB" sz="900" b="1" dirty="0">
                <a:solidFill>
                  <a:srgbClr val="FF0000"/>
                </a:solidFill>
              </a:rPr>
              <a:t> </a:t>
            </a:r>
            <a:r>
              <a:rPr lang="en-GB" sz="900" b="1" dirty="0">
                <a:solidFill>
                  <a:schemeClr val="tx2"/>
                </a:solidFill>
              </a:rPr>
              <a:t>is prevented</a:t>
            </a:r>
            <a:r>
              <a:rPr lang="en-GB" sz="900" dirty="0">
                <a:solidFill>
                  <a:schemeClr val="tx2"/>
                </a:solidFill>
              </a:rPr>
              <a:t> and reduced in developing countries and </a:t>
            </a:r>
            <a:r>
              <a:rPr lang="en-GB" sz="900" b="1" dirty="0">
                <a:solidFill>
                  <a:schemeClr val="tx2"/>
                </a:solidFill>
              </a:rPr>
              <a:t>waste management </a:t>
            </a:r>
            <a:r>
              <a:rPr lang="en-GB" sz="900" dirty="0">
                <a:solidFill>
                  <a:schemeClr val="tx2"/>
                </a:solidFill>
              </a:rPr>
              <a:t>on land is improved 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9DAF588D-5279-6145-0107-7A7EE8961A72}"/>
              </a:ext>
            </a:extLst>
          </p:cNvPr>
          <p:cNvSpPr/>
          <p:nvPr/>
        </p:nvSpPr>
        <p:spPr>
          <a:xfrm>
            <a:off x="5508095" y="806466"/>
            <a:ext cx="1452823" cy="776246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2"/>
                </a:solidFill>
              </a:rPr>
              <a:t>Illegal, unreported, and unregulated fishing and environmental crime </a:t>
            </a:r>
            <a:r>
              <a:rPr lang="en-GB" sz="900" b="1" dirty="0">
                <a:solidFill>
                  <a:schemeClr val="tx2"/>
                </a:solidFill>
              </a:rPr>
              <a:t>monitored </a:t>
            </a:r>
            <a:r>
              <a:rPr lang="en-GB" sz="900" dirty="0">
                <a:solidFill>
                  <a:schemeClr val="tx2"/>
                </a:solidFill>
              </a:rPr>
              <a:t>and </a:t>
            </a:r>
            <a:r>
              <a:rPr lang="en-GB" sz="900" b="1" dirty="0">
                <a:solidFill>
                  <a:schemeClr val="tx2"/>
                </a:solidFill>
              </a:rPr>
              <a:t>prevented</a:t>
            </a:r>
            <a:endParaRPr lang="en-GB" sz="900" b="1" dirty="0">
              <a:highlight>
                <a:srgbClr val="00FF00"/>
              </a:highlight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E4A6AA4E-84B2-C7D1-929A-8C1A57B67C93}"/>
              </a:ext>
            </a:extLst>
          </p:cNvPr>
          <p:cNvSpPr/>
          <p:nvPr/>
        </p:nvSpPr>
        <p:spPr>
          <a:xfrm>
            <a:off x="147393" y="5573836"/>
            <a:ext cx="339559" cy="7592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000" b="1" kern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Levers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2C30A50-385D-2521-DAF4-A135382DF56C}"/>
              </a:ext>
            </a:extLst>
          </p:cNvPr>
          <p:cNvSpPr/>
          <p:nvPr/>
        </p:nvSpPr>
        <p:spPr>
          <a:xfrm>
            <a:off x="3861500" y="806466"/>
            <a:ext cx="1548000" cy="776246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2"/>
                </a:solidFill>
              </a:rPr>
              <a:t>Communities have </a:t>
            </a:r>
            <a:r>
              <a:rPr lang="en-GB" sz="900" b="1" dirty="0">
                <a:solidFill>
                  <a:schemeClr val="tx2"/>
                </a:solidFill>
              </a:rPr>
              <a:t>equitable access </a:t>
            </a:r>
            <a:r>
              <a:rPr lang="en-GB" sz="900" dirty="0">
                <a:solidFill>
                  <a:schemeClr val="tx2"/>
                </a:solidFill>
              </a:rPr>
              <a:t>to ocean resources and shared </a:t>
            </a:r>
            <a:r>
              <a:rPr lang="en-GB" sz="900" b="1" dirty="0">
                <a:solidFill>
                  <a:schemeClr val="tx2"/>
                </a:solidFill>
              </a:rPr>
              <a:t>benefits</a:t>
            </a:r>
            <a:r>
              <a:rPr lang="en-GB" sz="900" dirty="0">
                <a:solidFill>
                  <a:schemeClr val="tx2"/>
                </a:solidFill>
              </a:rPr>
              <a:t>, and </a:t>
            </a:r>
            <a:r>
              <a:rPr lang="en-GB" sz="900" b="1" dirty="0">
                <a:solidFill>
                  <a:schemeClr val="tx2"/>
                </a:solidFill>
              </a:rPr>
              <a:t>rights are protected and promoted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78B4349-0DE1-0B4E-D065-E2E234B2F568}"/>
              </a:ext>
            </a:extLst>
          </p:cNvPr>
          <p:cNvSpPr/>
          <p:nvPr/>
        </p:nvSpPr>
        <p:spPr>
          <a:xfrm>
            <a:off x="8360716" y="5793925"/>
            <a:ext cx="3539990" cy="2574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kern="0" dirty="0">
                <a:solidFill>
                  <a:schemeClr val="tx1"/>
                </a:solidFill>
                <a:latin typeface="Grandview"/>
                <a:ea typeface="Times New Roman" panose="02020603050405020304" pitchFamily="18" charset="0"/>
                <a:cs typeface="Calibri"/>
              </a:rPr>
              <a:t>Normative Influence</a:t>
            </a:r>
            <a:endParaRPr lang="en-GB" sz="1000" kern="0" dirty="0">
              <a:solidFill>
                <a:schemeClr val="tx1"/>
              </a:solidFill>
              <a:effectLst/>
              <a:latin typeface="Grandview" panose="020B050204020402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BE2011-1C89-7A65-5BE1-1C0D258C0C02}"/>
              </a:ext>
            </a:extLst>
          </p:cNvPr>
          <p:cNvSpPr txBox="1"/>
          <p:nvPr/>
        </p:nvSpPr>
        <p:spPr>
          <a:xfrm>
            <a:off x="602005" y="335673"/>
            <a:ext cx="11355379" cy="246221"/>
          </a:xfrm>
          <a:prstGeom prst="rect">
            <a:avLst/>
          </a:prstGeom>
          <a:solidFill>
            <a:srgbClr val="136051">
              <a:alpha val="80000"/>
            </a:srgbClr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A clean and healthy ocean and a sustainable and equitable ocean economy 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2F2CB9F-4CB7-87A8-944D-D0642AFCE36A}"/>
              </a:ext>
            </a:extLst>
          </p:cNvPr>
          <p:cNvSpPr/>
          <p:nvPr/>
        </p:nvSpPr>
        <p:spPr>
          <a:xfrm>
            <a:off x="2214905" y="806466"/>
            <a:ext cx="1548000" cy="7762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900" b="1" dirty="0">
                <a:solidFill>
                  <a:schemeClr val="tx2"/>
                </a:solidFill>
              </a:rPr>
              <a:t>Effective and inclusive governance at global, regional and national levels </a:t>
            </a:r>
            <a:r>
              <a:rPr lang="en-GB" sz="900" dirty="0">
                <a:solidFill>
                  <a:schemeClr val="tx2"/>
                </a:solidFill>
              </a:rPr>
              <a:t>ensures sustainable management of the ocean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EF99B85-2073-A270-CA4E-2CB58734B54E}"/>
              </a:ext>
            </a:extLst>
          </p:cNvPr>
          <p:cNvSpPr txBox="1"/>
          <p:nvPr/>
        </p:nvSpPr>
        <p:spPr>
          <a:xfrm>
            <a:off x="602005" y="67952"/>
            <a:ext cx="11355379" cy="2462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randview"/>
                <a:ea typeface="+mn-ea"/>
                <a:cs typeface="+mn-cs"/>
              </a:rPr>
              <a:t>Marine protection, poverty reduction, improved food security, job creation, value creation, social inclusion, sustainable livelihoods, resilience, climate change adaptation</a:t>
            </a:r>
            <a:endParaRPr lang="en-GB" sz="1000">
              <a:solidFill>
                <a:schemeClr val="bg1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9F8E2C3-5BD1-C83D-8907-07778AEE3349}"/>
              </a:ext>
            </a:extLst>
          </p:cNvPr>
          <p:cNvSpPr txBox="1"/>
          <p:nvPr/>
        </p:nvSpPr>
        <p:spPr>
          <a:xfrm>
            <a:off x="602005" y="5445510"/>
            <a:ext cx="1135537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1000" b="1" dirty="0"/>
              <a:t>Technical Advice     </a:t>
            </a:r>
            <a:r>
              <a:rPr lang="en-GB" sz="1000" b="1" dirty="0">
                <a:solidFill>
                  <a:schemeClr val="accent4"/>
                </a:solidFill>
              </a:rPr>
              <a:t>|   </a:t>
            </a:r>
            <a:r>
              <a:rPr lang="en-GB" sz="1000" b="1" dirty="0"/>
              <a:t>  Advocacy     </a:t>
            </a:r>
            <a:r>
              <a:rPr lang="en-GB" sz="1000" b="1" dirty="0">
                <a:solidFill>
                  <a:schemeClr val="accent4"/>
                </a:solidFill>
              </a:rPr>
              <a:t>|</a:t>
            </a:r>
            <a:r>
              <a:rPr lang="en-GB" sz="1000" b="1" dirty="0">
                <a:solidFill>
                  <a:schemeClr val="accent1"/>
                </a:solidFill>
              </a:rPr>
              <a:t>     </a:t>
            </a:r>
            <a:r>
              <a:rPr lang="en-GB" sz="1000" b="1" dirty="0"/>
              <a:t>Capacity Development     </a:t>
            </a:r>
            <a:r>
              <a:rPr lang="en-GB" sz="1000" b="1" dirty="0">
                <a:solidFill>
                  <a:schemeClr val="accent4"/>
                </a:solidFill>
              </a:rPr>
              <a:t>|</a:t>
            </a:r>
            <a:r>
              <a:rPr lang="en-GB" sz="1000" b="1" dirty="0">
                <a:solidFill>
                  <a:schemeClr val="accent1"/>
                </a:solidFill>
              </a:rPr>
              <a:t> </a:t>
            </a:r>
            <a:r>
              <a:rPr lang="en-GB" sz="1000" b="1" dirty="0"/>
              <a:t>    Research     </a:t>
            </a:r>
            <a:r>
              <a:rPr lang="en-GB" sz="1000" b="1" dirty="0">
                <a:solidFill>
                  <a:schemeClr val="accent4"/>
                </a:solidFill>
              </a:rPr>
              <a:t>|</a:t>
            </a:r>
            <a:r>
              <a:rPr lang="en-GB" sz="1000" b="1" dirty="0">
                <a:solidFill>
                  <a:schemeClr val="accent1"/>
                </a:solidFill>
              </a:rPr>
              <a:t>     </a:t>
            </a:r>
            <a:r>
              <a:rPr lang="en-GB" sz="1000" b="1" dirty="0"/>
              <a:t>Private Sector Engagement  </a:t>
            </a:r>
            <a:r>
              <a:rPr lang="en-GB" sz="1000" b="1" dirty="0">
                <a:solidFill>
                  <a:schemeClr val="accent4"/>
                </a:solidFill>
              </a:rPr>
              <a:t>|</a:t>
            </a:r>
            <a:r>
              <a:rPr lang="en-GB" sz="1000" b="1" dirty="0">
                <a:solidFill>
                  <a:schemeClr val="accent5"/>
                </a:solidFill>
              </a:rPr>
              <a:t> </a:t>
            </a:r>
            <a:r>
              <a:rPr lang="en-GB" sz="1000" b="1" dirty="0">
                <a:solidFill>
                  <a:schemeClr val="accent1"/>
                </a:solidFill>
              </a:rPr>
              <a:t>   </a:t>
            </a:r>
            <a:r>
              <a:rPr lang="en-GB" sz="1000" b="1" dirty="0"/>
              <a:t>Board Roles</a:t>
            </a:r>
            <a:r>
              <a:rPr lang="en-GB" sz="1000" b="1" dirty="0">
                <a:solidFill>
                  <a:srgbClr val="FF0000"/>
                </a:solidFill>
              </a:rPr>
              <a:t> </a:t>
            </a:r>
            <a:r>
              <a:rPr lang="en-GB" sz="1000" b="1" dirty="0"/>
              <a:t>    </a:t>
            </a:r>
            <a:r>
              <a:rPr lang="en-GB" sz="1000" b="1" dirty="0">
                <a:solidFill>
                  <a:schemeClr val="accent4"/>
                </a:solidFill>
              </a:rPr>
              <a:t>|</a:t>
            </a:r>
            <a:r>
              <a:rPr lang="en-GB" sz="1000" b="1" dirty="0">
                <a:solidFill>
                  <a:schemeClr val="accent1"/>
                </a:solidFill>
              </a:rPr>
              <a:t>    </a:t>
            </a:r>
            <a:r>
              <a:rPr lang="en-GB" sz="1000" b="1" dirty="0"/>
              <a:t>Norm setting    </a:t>
            </a:r>
            <a:r>
              <a:rPr lang="en-GB" sz="1000" b="1" dirty="0">
                <a:solidFill>
                  <a:schemeClr val="accent4"/>
                </a:solidFill>
              </a:rPr>
              <a:t>|</a:t>
            </a:r>
            <a:r>
              <a:rPr lang="en-GB" sz="1000" b="1" dirty="0">
                <a:solidFill>
                  <a:schemeClr val="accent1"/>
                </a:solidFill>
              </a:rPr>
              <a:t>    </a:t>
            </a:r>
            <a:r>
              <a:rPr lang="en-GB" sz="1000" b="1" dirty="0"/>
              <a:t>Civil Society </a:t>
            </a:r>
            <a:endParaRPr lang="en-GB" sz="10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ACF6E05-9496-832A-C759-778D6D641475}"/>
              </a:ext>
            </a:extLst>
          </p:cNvPr>
          <p:cNvSpPr/>
          <p:nvPr/>
        </p:nvSpPr>
        <p:spPr>
          <a:xfrm>
            <a:off x="663488" y="5816713"/>
            <a:ext cx="3911723" cy="2574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kern="0" dirty="0">
                <a:solidFill>
                  <a:schemeClr val="tx1"/>
                </a:solidFill>
                <a:latin typeface="Grandview" panose="020B05020402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NGO | Bilateral | Multilateral f</a:t>
            </a:r>
            <a:r>
              <a:rPr lang="en-GB" sz="1000" kern="0" dirty="0">
                <a:solidFill>
                  <a:schemeClr val="tx1"/>
                </a:solidFill>
                <a:effectLst/>
                <a:latin typeface="Grandview" panose="020B05020402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unding</a:t>
            </a:r>
            <a:endParaRPr lang="en-GB" sz="1000" kern="0" dirty="0">
              <a:solidFill>
                <a:schemeClr val="tx1"/>
              </a:solidFill>
              <a:effectLst/>
              <a:highlight>
                <a:srgbClr val="FFFF00"/>
              </a:highlight>
              <a:latin typeface="Grandview" panose="020B050204020402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B5A26FC-F49E-02FE-6F2C-93CCB8CA900C}"/>
              </a:ext>
            </a:extLst>
          </p:cNvPr>
          <p:cNvSpPr/>
          <p:nvPr/>
        </p:nvSpPr>
        <p:spPr>
          <a:xfrm rot="16200000">
            <a:off x="60203" y="155141"/>
            <a:ext cx="513939" cy="3395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000" b="1"/>
              <a:t>Impact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2880402-FEC6-4DC0-B2C9-7348F1B58E17}"/>
              </a:ext>
            </a:extLst>
          </p:cNvPr>
          <p:cNvSpPr/>
          <p:nvPr/>
        </p:nvSpPr>
        <p:spPr>
          <a:xfrm rot="16200000">
            <a:off x="-114826" y="1025377"/>
            <a:ext cx="864001" cy="3395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2"/>
                </a:solidFill>
              </a:rPr>
              <a:t>Long-term Outcomes 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484B4DF-C93F-3566-1FE9-FE0E60F20F6D}"/>
              </a:ext>
            </a:extLst>
          </p:cNvPr>
          <p:cNvSpPr/>
          <p:nvPr/>
        </p:nvSpPr>
        <p:spPr>
          <a:xfrm rot="16200000">
            <a:off x="-499246" y="2482697"/>
            <a:ext cx="1632842" cy="3395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>
                <a:solidFill>
                  <a:schemeClr val="tx1"/>
                </a:solidFill>
              </a:rPr>
              <a:t>Intermediate Outcomes 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B19803E-D792-E3C0-317E-1C6D06279ED1}"/>
              </a:ext>
            </a:extLst>
          </p:cNvPr>
          <p:cNvSpPr/>
          <p:nvPr/>
        </p:nvSpPr>
        <p:spPr>
          <a:xfrm rot="16200000">
            <a:off x="-245046" y="4083444"/>
            <a:ext cx="1124442" cy="3395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>
                <a:solidFill>
                  <a:schemeClr val="tx1"/>
                </a:solidFill>
              </a:rPr>
              <a:t>Short-term Outcomes  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8001B67-F558-07DD-AC9B-3E32A622F4D9}"/>
              </a:ext>
            </a:extLst>
          </p:cNvPr>
          <p:cNvSpPr/>
          <p:nvPr/>
        </p:nvSpPr>
        <p:spPr>
          <a:xfrm>
            <a:off x="4782836" y="5803989"/>
            <a:ext cx="3370256" cy="2574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kern="0">
                <a:solidFill>
                  <a:schemeClr val="tx1"/>
                </a:solidFill>
                <a:latin typeface="Grandview" panose="020B05020402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Institutional Cooperation</a:t>
            </a:r>
            <a:endParaRPr lang="en-GB" sz="1000" kern="0">
              <a:solidFill>
                <a:schemeClr val="tx1"/>
              </a:solidFill>
              <a:effectLst/>
              <a:highlight>
                <a:srgbClr val="FFFF00"/>
              </a:highlight>
              <a:latin typeface="Grandview" panose="020B050204020402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632A322-5A46-E500-9CC7-2852753B3890}"/>
              </a:ext>
            </a:extLst>
          </p:cNvPr>
          <p:cNvGrpSpPr/>
          <p:nvPr/>
        </p:nvGrpSpPr>
        <p:grpSpPr>
          <a:xfrm>
            <a:off x="4100001" y="1650811"/>
            <a:ext cx="2880000" cy="3521845"/>
            <a:chOff x="4138095" y="1649664"/>
            <a:chExt cx="2880000" cy="3521845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F4414F1E-907C-8DBE-C5FD-E4C1E7DB4D01}"/>
                </a:ext>
              </a:extLst>
            </p:cNvPr>
            <p:cNvGrpSpPr/>
            <p:nvPr/>
          </p:nvGrpSpPr>
          <p:grpSpPr>
            <a:xfrm>
              <a:off x="4138095" y="1827404"/>
              <a:ext cx="2880000" cy="3344105"/>
              <a:chOff x="4052113" y="1827404"/>
              <a:chExt cx="2880000" cy="3344105"/>
            </a:xfrm>
          </p:grpSpPr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DC56A52F-2724-B0C2-E51E-E4A730076363}"/>
                  </a:ext>
                </a:extLst>
              </p:cNvPr>
              <p:cNvSpPr/>
              <p:nvPr/>
            </p:nvSpPr>
            <p:spPr>
              <a:xfrm>
                <a:off x="4052113" y="1827404"/>
                <a:ext cx="2880000" cy="3265742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61B94618-5EC3-8714-643C-E108DFDD96E3}"/>
                  </a:ext>
                </a:extLst>
              </p:cNvPr>
              <p:cNvGrpSpPr/>
              <p:nvPr/>
            </p:nvGrpSpPr>
            <p:grpSpPr>
              <a:xfrm>
                <a:off x="4108831" y="1871956"/>
                <a:ext cx="2766565" cy="1632843"/>
                <a:chOff x="4095845" y="1871956"/>
                <a:chExt cx="2766565" cy="1632843"/>
              </a:xfrm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789F4217-23B6-908B-3BC8-905E65F0EEC3}"/>
                    </a:ext>
                  </a:extLst>
                </p:cNvPr>
                <p:cNvSpPr/>
                <p:nvPr/>
              </p:nvSpPr>
              <p:spPr>
                <a:xfrm>
                  <a:off x="4095845" y="1871956"/>
                  <a:ext cx="2766565" cy="684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900" b="1" kern="0" dirty="0">
                      <a:solidFill>
                        <a:schemeClr val="tx1"/>
                      </a:solidFill>
                      <a:cs typeface="Calibri" panose="020F0502020204030204" pitchFamily="34" charset="0"/>
                    </a:rPr>
                    <a:t>Data, evidence, research used </a:t>
                  </a:r>
                  <a:r>
                    <a:rPr lang="en-GB" sz="900" kern="0" dirty="0">
                      <a:solidFill>
                        <a:schemeClr val="tx1"/>
                      </a:solidFill>
                      <a:cs typeface="Calibri" panose="020F0502020204030204" pitchFamily="34" charset="0"/>
                    </a:rPr>
                    <a:t>by authorities, private sector and civil society to improve decision making and support more sustainable management of the ocean</a:t>
                  </a:r>
                  <a:endParaRPr lang="en-GB" sz="9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1DEB318-EA4E-D6B2-E7CE-D144958095BD}"/>
                    </a:ext>
                  </a:extLst>
                </p:cNvPr>
                <p:cNvSpPr/>
                <p:nvPr/>
              </p:nvSpPr>
              <p:spPr>
                <a:xfrm>
                  <a:off x="5829465" y="2585468"/>
                  <a:ext cx="1032945" cy="919331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900">
                      <a:solidFill>
                        <a:schemeClr val="tx1"/>
                      </a:solidFill>
                    </a:rPr>
                    <a:t>Ocean research, education and training facilities have </a:t>
                  </a:r>
                  <a:r>
                    <a:rPr lang="en-GB" sz="900" b="1">
                      <a:solidFill>
                        <a:schemeClr val="tx1"/>
                      </a:solidFill>
                    </a:rPr>
                    <a:t>improved capacity</a:t>
                  </a:r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135218DF-C6A1-4250-975D-D77ECE267396}"/>
                    </a:ext>
                  </a:extLst>
                </p:cNvPr>
                <p:cNvSpPr/>
                <p:nvPr/>
              </p:nvSpPr>
              <p:spPr>
                <a:xfrm>
                  <a:off x="4095845" y="2585468"/>
                  <a:ext cx="1700504" cy="919331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900" b="1">
                      <a:solidFill>
                        <a:schemeClr val="tx1"/>
                      </a:solidFill>
                    </a:rPr>
                    <a:t>Capacity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 to gather, monitor, analyse and report on data and evidence is </a:t>
                  </a:r>
                  <a:r>
                    <a:rPr lang="en-GB" sz="900" b="1">
                      <a:solidFill>
                        <a:schemeClr val="tx1"/>
                      </a:solidFill>
                    </a:rPr>
                    <a:t>strengthened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 nationally and regionally</a:t>
                  </a:r>
                </a:p>
              </p:txBody>
            </p: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8DBA78D6-6CE3-0963-959A-CBC09D5EAABD}"/>
                  </a:ext>
                </a:extLst>
              </p:cNvPr>
              <p:cNvGrpSpPr/>
              <p:nvPr/>
            </p:nvGrpSpPr>
            <p:grpSpPr>
              <a:xfrm>
                <a:off x="4105650" y="3691045"/>
                <a:ext cx="2772926" cy="1134000"/>
                <a:chOff x="4063023" y="4084360"/>
                <a:chExt cx="2772926" cy="1082756"/>
              </a:xfrm>
            </p:grpSpPr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FA8FB5A8-3B47-C58E-AB10-461D79363C58}"/>
                    </a:ext>
                  </a:extLst>
                </p:cNvPr>
                <p:cNvSpPr/>
                <p:nvPr/>
              </p:nvSpPr>
              <p:spPr>
                <a:xfrm>
                  <a:off x="4063023" y="4084360"/>
                  <a:ext cx="900139" cy="1080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rIns="36000" rtlCol="0" anchor="ctr"/>
                <a:lstStyle/>
                <a:p>
                  <a:pPr algn="ctr"/>
                  <a:r>
                    <a:rPr lang="en-GB" sz="900" b="1">
                      <a:solidFill>
                        <a:schemeClr val="tx1"/>
                      </a:solidFill>
                    </a:rPr>
                    <a:t>Data collection and  management processes 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and platforms are strengthened</a:t>
                  </a:r>
                </a:p>
              </p:txBody>
            </p:sp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87123AD1-165E-32D5-C3A1-12A35CB2521F}"/>
                    </a:ext>
                  </a:extLst>
                </p:cNvPr>
                <p:cNvSpPr/>
                <p:nvPr/>
              </p:nvSpPr>
              <p:spPr>
                <a:xfrm>
                  <a:off x="4984366" y="4087116"/>
                  <a:ext cx="862730" cy="1080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rIns="36000" rtlCol="0" anchor="ctr"/>
                <a:lstStyle/>
                <a:p>
                  <a:pPr algn="ctr"/>
                  <a:r>
                    <a:rPr lang="en-GB" sz="900" b="1">
                      <a:solidFill>
                        <a:schemeClr val="tx1"/>
                      </a:solidFill>
                    </a:rPr>
                    <a:t>New data, evidence and research 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is generated and made available</a:t>
                  </a:r>
                </a:p>
              </p:txBody>
            </p:sp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D23D588B-D129-8395-B129-26E26832147C}"/>
                    </a:ext>
                  </a:extLst>
                </p:cNvPr>
                <p:cNvSpPr/>
                <p:nvPr/>
              </p:nvSpPr>
              <p:spPr>
                <a:xfrm>
                  <a:off x="5868300" y="4084360"/>
                  <a:ext cx="967649" cy="1080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rIns="36000" rtlCol="0" anchor="ctr"/>
                <a:lstStyle/>
                <a:p>
                  <a:pPr algn="ctr"/>
                  <a:r>
                    <a:rPr lang="en-GB" sz="900">
                      <a:solidFill>
                        <a:schemeClr val="tx1"/>
                      </a:solidFill>
                    </a:rPr>
                    <a:t>Strategy in place and investment made into </a:t>
                  </a:r>
                  <a:r>
                    <a:rPr lang="en-GB" sz="900" b="1">
                      <a:solidFill>
                        <a:schemeClr val="tx1"/>
                      </a:solidFill>
                    </a:rPr>
                    <a:t>research capacity and vocational training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 </a:t>
                  </a:r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0FBC128B-1F6A-BF11-66F9-D650C9272CDF}"/>
                  </a:ext>
                </a:extLst>
              </p:cNvPr>
              <p:cNvGrpSpPr/>
              <p:nvPr/>
            </p:nvGrpSpPr>
            <p:grpSpPr>
              <a:xfrm>
                <a:off x="4106113" y="3509625"/>
                <a:ext cx="2772000" cy="148588"/>
                <a:chOff x="4106113" y="3509625"/>
                <a:chExt cx="2772000" cy="148588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A94199C5-12E9-2C7E-2848-CB6AF5D800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106113" y="3658213"/>
                  <a:ext cx="2772000" cy="0"/>
                </a:xfrm>
                <a:prstGeom prst="line">
                  <a:avLst/>
                </a:prstGeom>
                <a:ln w="12700" cap="rnd"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Arrow Connector 150">
                  <a:extLst>
                    <a:ext uri="{FF2B5EF4-FFF2-40B4-BE49-F238E27FC236}">
                      <a16:creationId xmlns:a16="http://schemas.microsoft.com/office/drawing/2014/main" id="{66513C64-32F3-4097-A2F2-2332F28CCD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492113" y="3509625"/>
                  <a:ext cx="0" cy="144000"/>
                </a:xfrm>
                <a:prstGeom prst="straightConnector1">
                  <a:avLst/>
                </a:prstGeom>
                <a:ln w="25400">
                  <a:tailEnd type="arrow" w="med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D181DC66-C523-ABB6-C1A5-3C48156685B7}"/>
                  </a:ext>
                </a:extLst>
              </p:cNvPr>
              <p:cNvSpPr/>
              <p:nvPr/>
            </p:nvSpPr>
            <p:spPr>
              <a:xfrm>
                <a:off x="4258036" y="4883509"/>
                <a:ext cx="2468154" cy="2880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GB" sz="900" b="1">
                    <a:solidFill>
                      <a:schemeClr val="tx1"/>
                    </a:solidFill>
                  </a:rPr>
                  <a:t>Strengthening use of data and evidence</a:t>
                </a:r>
              </a:p>
            </p:txBody>
          </p:sp>
        </p:grpSp>
        <p:cxnSp>
          <p:nvCxnSpPr>
            <p:cNvPr id="204" name="Straight Arrow Connector 203">
              <a:extLst>
                <a:ext uri="{FF2B5EF4-FFF2-40B4-BE49-F238E27FC236}">
                  <a16:creationId xmlns:a16="http://schemas.microsoft.com/office/drawing/2014/main" id="{0A16DD42-9134-8DDE-9F19-F600F8EF9B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99278" y="1649664"/>
              <a:ext cx="0" cy="180000"/>
            </a:xfrm>
            <a:prstGeom prst="straightConnector1">
              <a:avLst/>
            </a:prstGeom>
            <a:ln w="254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31A25F11-922F-6294-C4C1-E32126D268FA}"/>
              </a:ext>
            </a:extLst>
          </p:cNvPr>
          <p:cNvCxnSpPr>
            <a:cxnSpLocks/>
          </p:cNvCxnSpPr>
          <p:nvPr/>
        </p:nvCxnSpPr>
        <p:spPr>
          <a:xfrm flipV="1">
            <a:off x="2297076" y="590082"/>
            <a:ext cx="0" cy="144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A5ECDEA7-A035-7D9B-3971-E8878BAF09D9}"/>
              </a:ext>
            </a:extLst>
          </p:cNvPr>
          <p:cNvCxnSpPr>
            <a:cxnSpLocks/>
          </p:cNvCxnSpPr>
          <p:nvPr/>
        </p:nvCxnSpPr>
        <p:spPr>
          <a:xfrm flipV="1">
            <a:off x="5499278" y="590082"/>
            <a:ext cx="0" cy="144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283D55D6-6B80-E94B-794C-C75C1FED6CF7}"/>
              </a:ext>
            </a:extLst>
          </p:cNvPr>
          <p:cNvCxnSpPr>
            <a:cxnSpLocks/>
          </p:cNvCxnSpPr>
          <p:nvPr/>
        </p:nvCxnSpPr>
        <p:spPr>
          <a:xfrm flipV="1">
            <a:off x="10754813" y="590082"/>
            <a:ext cx="0" cy="144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3857BA2B-C74E-E12F-C02E-F231893292A6}"/>
              </a:ext>
            </a:extLst>
          </p:cNvPr>
          <p:cNvCxnSpPr>
            <a:cxnSpLocks/>
          </p:cNvCxnSpPr>
          <p:nvPr/>
        </p:nvCxnSpPr>
        <p:spPr>
          <a:xfrm flipV="1">
            <a:off x="8301310" y="590082"/>
            <a:ext cx="0" cy="144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45103A5-847A-E028-2634-D6F80EB007FF}"/>
              </a:ext>
            </a:extLst>
          </p:cNvPr>
          <p:cNvSpPr txBox="1"/>
          <p:nvPr/>
        </p:nvSpPr>
        <p:spPr>
          <a:xfrm>
            <a:off x="52559" y="6417803"/>
            <a:ext cx="11848146" cy="36933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900" b="1" dirty="0">
                <a:solidFill>
                  <a:srgbClr val="000000"/>
                </a:solidFill>
              </a:rPr>
              <a:t>Problem:</a:t>
            </a:r>
            <a:r>
              <a:rPr lang="en-GB" sz="900" dirty="0">
                <a:solidFill>
                  <a:srgbClr val="000000"/>
                </a:solidFill>
              </a:rPr>
              <a:t> T</a:t>
            </a:r>
            <a:r>
              <a:rPr lang="en-GB" sz="900" dirty="0">
                <a:solidFill>
                  <a:srgbClr val="000000"/>
                </a:solidFill>
                <a:effectLst/>
              </a:rPr>
              <a:t>he ocean and coastal ecosystems are under pressure from climate change, overfishing, pollution, </a:t>
            </a:r>
            <a:r>
              <a:rPr lang="en-GB" sz="900" dirty="0">
                <a:solidFill>
                  <a:srgbClr val="000000"/>
                </a:solidFill>
              </a:rPr>
              <a:t>eutrophication, </a:t>
            </a:r>
            <a:r>
              <a:rPr lang="en-GB" sz="900" dirty="0">
                <a:solidFill>
                  <a:srgbClr val="000000"/>
                </a:solidFill>
                <a:effectLst/>
              </a:rPr>
              <a:t>and coastal developments and benefits are inequitable. Environmental crime, a </a:t>
            </a:r>
            <a:r>
              <a:rPr lang="en-US" sz="900" dirty="0">
                <a:solidFill>
                  <a:srgbClr val="000000"/>
                </a:solidFill>
                <a:effectLst/>
              </a:rPr>
              <a:t>lack of governance, rights-based management</a:t>
            </a:r>
            <a:r>
              <a:rPr lang="en-US" sz="900" dirty="0">
                <a:solidFill>
                  <a:srgbClr val="000000"/>
                </a:solidFill>
              </a:rPr>
              <a:t>, knowledge about the state of the ocean and its resources, and </a:t>
            </a:r>
            <a:r>
              <a:rPr lang="en-US" sz="900" dirty="0">
                <a:solidFill>
                  <a:srgbClr val="000000"/>
                </a:solidFill>
                <a:effectLst/>
              </a:rPr>
              <a:t>collaboration at global, regional, and national levels, all affect our ability to manage and protect ecosystems, and increase resilience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C044FF73-F2E2-1722-59CA-5D9D4A4A18D4}"/>
              </a:ext>
            </a:extLst>
          </p:cNvPr>
          <p:cNvCxnSpPr>
            <a:cxnSpLocks/>
            <a:stCxn id="168" idx="2"/>
            <a:endCxn id="175" idx="2"/>
          </p:cNvCxnSpPr>
          <p:nvPr/>
        </p:nvCxnSpPr>
        <p:spPr>
          <a:xfrm rot="5400000" flipH="1" flipV="1">
            <a:off x="6674710" y="818302"/>
            <a:ext cx="8291" cy="8711259"/>
          </a:xfrm>
          <a:prstGeom prst="bentConnector3">
            <a:avLst>
              <a:gd name="adj1" fmla="val -2757207"/>
            </a:avLst>
          </a:prstGeom>
          <a:ln w="25400" cap="flat" cmpd="sng" algn="ctr">
            <a:solidFill>
              <a:schemeClr val="accent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A0E097C-4665-FAF0-EAAF-01F655EBA511}"/>
              </a:ext>
            </a:extLst>
          </p:cNvPr>
          <p:cNvCxnSpPr>
            <a:cxnSpLocks/>
          </p:cNvCxnSpPr>
          <p:nvPr/>
        </p:nvCxnSpPr>
        <p:spPr>
          <a:xfrm flipV="1">
            <a:off x="5578636" y="5183474"/>
            <a:ext cx="0" cy="180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6B4018-F2E7-4418-45DC-3F20FB33F7A8}"/>
              </a:ext>
            </a:extLst>
          </p:cNvPr>
          <p:cNvSpPr txBox="1"/>
          <p:nvPr/>
        </p:nvSpPr>
        <p:spPr>
          <a:xfrm>
            <a:off x="663488" y="6095835"/>
            <a:ext cx="11237217" cy="2462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kern="0">
                <a:effectLst/>
                <a:latin typeface="Grandview" panose="020B05020402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Ministry of Climate and Environment | NORAD | Ministry of Foreign Affairs| Directorate of Fisheries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C5F87CF-F2C8-BEBF-0D20-85DFC7A5ABB7}"/>
              </a:ext>
            </a:extLst>
          </p:cNvPr>
          <p:cNvSpPr/>
          <p:nvPr/>
        </p:nvSpPr>
        <p:spPr>
          <a:xfrm>
            <a:off x="147393" y="4898164"/>
            <a:ext cx="339560" cy="59295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2000" rIns="72000" rtlCol="0" anchor="ctr"/>
          <a:lstStyle/>
          <a:p>
            <a:pPr algn="ctr"/>
            <a:r>
              <a:rPr lang="en-GB" sz="900" b="1">
                <a:solidFill>
                  <a:schemeClr val="tx1"/>
                </a:solidFill>
              </a:rPr>
              <a:t>Pathways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C19A800-27F7-F100-F493-F18D61800B85}"/>
              </a:ext>
            </a:extLst>
          </p:cNvPr>
          <p:cNvGrpSpPr/>
          <p:nvPr/>
        </p:nvGrpSpPr>
        <p:grpSpPr>
          <a:xfrm>
            <a:off x="602005" y="1652568"/>
            <a:ext cx="3442445" cy="3525509"/>
            <a:chOff x="602005" y="1652568"/>
            <a:chExt cx="3442445" cy="3525509"/>
          </a:xfrm>
        </p:grpSpPr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DA0F07FD-7AED-7DF2-DDB3-20FF55653B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8493" y="1652568"/>
              <a:ext cx="0" cy="180000"/>
            </a:xfrm>
            <a:prstGeom prst="straightConnector1">
              <a:avLst/>
            </a:prstGeom>
            <a:ln w="254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771AB60-245E-50F0-24A5-4858489C5F1A}"/>
                </a:ext>
              </a:extLst>
            </p:cNvPr>
            <p:cNvGrpSpPr/>
            <p:nvPr/>
          </p:nvGrpSpPr>
          <p:grpSpPr>
            <a:xfrm>
              <a:off x="602005" y="1829869"/>
              <a:ext cx="3442445" cy="3348208"/>
              <a:chOff x="522239" y="1829913"/>
              <a:chExt cx="3442445" cy="3348208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C71FA023-3E7D-0ECF-61B1-066D7DAE9446}"/>
                  </a:ext>
                </a:extLst>
              </p:cNvPr>
              <p:cNvSpPr/>
              <p:nvPr/>
            </p:nvSpPr>
            <p:spPr>
              <a:xfrm>
                <a:off x="522239" y="1829913"/>
                <a:ext cx="3442445" cy="3265742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058DD0BC-BC6B-5B53-3865-BB5A2E01D348}"/>
                  </a:ext>
                </a:extLst>
              </p:cNvPr>
              <p:cNvGrpSpPr/>
              <p:nvPr/>
            </p:nvGrpSpPr>
            <p:grpSpPr>
              <a:xfrm>
                <a:off x="583861" y="3513463"/>
                <a:ext cx="3319200" cy="144750"/>
                <a:chOff x="568547" y="3513463"/>
                <a:chExt cx="3319200" cy="144750"/>
              </a:xfrm>
            </p:grpSpPr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777742E9-6EA7-D67B-7066-64F2CE6CD3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8547" y="3658213"/>
                  <a:ext cx="3319200" cy="0"/>
                </a:xfrm>
                <a:prstGeom prst="line">
                  <a:avLst/>
                </a:prstGeom>
                <a:ln w="12700" cap="rnd"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Arrow Connector 120">
                  <a:extLst>
                    <a:ext uri="{FF2B5EF4-FFF2-40B4-BE49-F238E27FC236}">
                      <a16:creationId xmlns:a16="http://schemas.microsoft.com/office/drawing/2014/main" id="{9791CD09-01CD-27D7-9C96-A1A35E17DC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243461" y="3513463"/>
                  <a:ext cx="0" cy="144000"/>
                </a:xfrm>
                <a:prstGeom prst="straightConnector1">
                  <a:avLst/>
                </a:prstGeom>
                <a:ln w="25400">
                  <a:tailEnd type="arrow" w="med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9D707103-073F-0AD5-A8A9-0DF7F7B08917}"/>
                  </a:ext>
                </a:extLst>
              </p:cNvPr>
              <p:cNvSpPr/>
              <p:nvPr/>
            </p:nvSpPr>
            <p:spPr>
              <a:xfrm>
                <a:off x="810440" y="4890121"/>
                <a:ext cx="2866042" cy="2880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b="1" dirty="0">
                    <a:solidFill>
                      <a:schemeClr val="tx1"/>
                    </a:solidFill>
                  </a:rPr>
                  <a:t>Inclusive and accountable governance</a:t>
                </a: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C65B9B54-9B8F-D1A8-AAAC-24DEA145718C}"/>
                  </a:ext>
                </a:extLst>
              </p:cNvPr>
              <p:cNvGrpSpPr/>
              <p:nvPr/>
            </p:nvGrpSpPr>
            <p:grpSpPr>
              <a:xfrm>
                <a:off x="583722" y="3691045"/>
                <a:ext cx="3319477" cy="1134870"/>
                <a:chOff x="549028" y="4082934"/>
                <a:chExt cx="3325342" cy="1080000"/>
              </a:xfrm>
            </p:grpSpPr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663C0503-CAA9-6180-0168-E261A201BAB1}"/>
                    </a:ext>
                  </a:extLst>
                </p:cNvPr>
                <p:cNvSpPr/>
                <p:nvPr/>
              </p:nvSpPr>
              <p:spPr>
                <a:xfrm>
                  <a:off x="549028" y="4082934"/>
                  <a:ext cx="970955" cy="1080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rIns="36000" rtlCol="0" anchor="ctr"/>
                <a:lstStyle/>
                <a:p>
                  <a:pPr algn="ctr"/>
                  <a:r>
                    <a:rPr lang="en-GB" sz="900">
                      <a:solidFill>
                        <a:schemeClr val="tx1"/>
                      </a:solidFill>
                    </a:rPr>
                    <a:t>Ocean </a:t>
                  </a:r>
                  <a:r>
                    <a:rPr lang="en-GB" sz="900" b="1">
                      <a:solidFill>
                        <a:schemeClr val="tx1"/>
                      </a:solidFill>
                    </a:rPr>
                    <a:t>normative frameworks and global processes 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developed reflecting partner country interests</a:t>
                  </a:r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700037AB-7D94-072A-1CC1-6D178D273532}"/>
                    </a:ext>
                  </a:extLst>
                </p:cNvPr>
                <p:cNvSpPr/>
                <p:nvPr/>
              </p:nvSpPr>
              <p:spPr>
                <a:xfrm>
                  <a:off x="1542101" y="4082934"/>
                  <a:ext cx="1095201" cy="1080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rIns="36000" rtlCol="0" anchor="ctr"/>
                <a:lstStyle/>
                <a:p>
                  <a:pPr algn="ctr"/>
                  <a:r>
                    <a:rPr lang="en-GB" sz="900">
                      <a:solidFill>
                        <a:schemeClr val="tx1"/>
                      </a:solidFill>
                    </a:rPr>
                    <a:t>New </a:t>
                  </a:r>
                  <a:r>
                    <a:rPr lang="en-GB" sz="900" b="1">
                      <a:solidFill>
                        <a:schemeClr val="tx1"/>
                      </a:solidFill>
                    </a:rPr>
                    <a:t>national and regional systems, policies and frameworks established 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built on inclusive processes and evidence </a:t>
                  </a:r>
                </a:p>
              </p:txBody>
            </p:sp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0527BD82-6FA0-43FA-3529-98C986723A02}"/>
                    </a:ext>
                  </a:extLst>
                </p:cNvPr>
                <p:cNvSpPr/>
                <p:nvPr/>
              </p:nvSpPr>
              <p:spPr>
                <a:xfrm>
                  <a:off x="2659418" y="4082934"/>
                  <a:ext cx="1214952" cy="1080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rIns="36000" rtlCol="0" anchor="ctr"/>
                <a:lstStyle/>
                <a:p>
                  <a:pPr algn="ctr"/>
                  <a:r>
                    <a:rPr lang="en-GB" sz="900" b="1">
                      <a:solidFill>
                        <a:schemeClr val="tx1"/>
                      </a:solidFill>
                    </a:rPr>
                    <a:t>Coordination platforms and consultative processes 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established for cross sector and community engagement</a:t>
                  </a: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F628EC4F-4E56-8C8D-0323-8B420923AA80}"/>
                  </a:ext>
                </a:extLst>
              </p:cNvPr>
              <p:cNvGrpSpPr/>
              <p:nvPr/>
            </p:nvGrpSpPr>
            <p:grpSpPr>
              <a:xfrm>
                <a:off x="583722" y="1879635"/>
                <a:ext cx="3319478" cy="1632843"/>
                <a:chOff x="585883" y="1879635"/>
                <a:chExt cx="3319478" cy="1632843"/>
              </a:xfrm>
            </p:grpSpPr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0B128AD5-3FF2-B2BC-A68E-2867601E4A1A}"/>
                    </a:ext>
                  </a:extLst>
                </p:cNvPr>
                <p:cNvSpPr/>
                <p:nvPr/>
              </p:nvSpPr>
              <p:spPr>
                <a:xfrm>
                  <a:off x="585883" y="1879635"/>
                  <a:ext cx="3319478" cy="684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900" dirty="0">
                      <a:solidFill>
                        <a:schemeClr val="tx1"/>
                      </a:solidFill>
                    </a:rPr>
                    <a:t>Ocean related agreements, commitments, systems, policies and frameworks are </a:t>
                  </a:r>
                  <a:r>
                    <a:rPr lang="en-GB" sz="900" b="1" dirty="0">
                      <a:solidFill>
                        <a:schemeClr val="tx1"/>
                      </a:solidFill>
                    </a:rPr>
                    <a:t>ratified</a:t>
                  </a:r>
                  <a:r>
                    <a:rPr lang="en-GB" sz="900" dirty="0">
                      <a:solidFill>
                        <a:schemeClr val="tx1"/>
                      </a:solidFill>
                    </a:rPr>
                    <a:t> and </a:t>
                  </a:r>
                  <a:r>
                    <a:rPr lang="en-GB" sz="900" b="1" dirty="0">
                      <a:solidFill>
                        <a:schemeClr val="tx1"/>
                      </a:solidFill>
                    </a:rPr>
                    <a:t>implemented</a:t>
                  </a:r>
                  <a:r>
                    <a:rPr lang="en-GB" sz="900" dirty="0">
                      <a:solidFill>
                        <a:schemeClr val="tx1"/>
                      </a:solidFill>
                    </a:rPr>
                    <a:t> at </a:t>
                  </a:r>
                  <a:r>
                    <a:rPr lang="en-GB" sz="900" b="1" dirty="0">
                      <a:solidFill>
                        <a:schemeClr val="tx1"/>
                      </a:solidFill>
                    </a:rPr>
                    <a:t>global, regional</a:t>
                  </a:r>
                  <a:r>
                    <a:rPr lang="en-GB" sz="900" dirty="0">
                      <a:solidFill>
                        <a:schemeClr val="tx1"/>
                      </a:solidFill>
                    </a:rPr>
                    <a:t>, and </a:t>
                  </a:r>
                  <a:r>
                    <a:rPr lang="en-GB" sz="900" b="1" dirty="0">
                      <a:solidFill>
                        <a:schemeClr val="tx1"/>
                      </a:solidFill>
                    </a:rPr>
                    <a:t>national </a:t>
                  </a:r>
                  <a:r>
                    <a:rPr lang="en-GB" sz="900" dirty="0">
                      <a:solidFill>
                        <a:schemeClr val="tx1"/>
                      </a:solidFill>
                    </a:rPr>
                    <a:t>level</a:t>
                  </a:r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BB1A7A81-2F94-5FA2-0FAE-CC5FCE4A592E}"/>
                    </a:ext>
                  </a:extLst>
                </p:cNvPr>
                <p:cNvSpPr/>
                <p:nvPr/>
              </p:nvSpPr>
              <p:spPr>
                <a:xfrm>
                  <a:off x="1871836" y="2593147"/>
                  <a:ext cx="2033525" cy="919331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900">
                      <a:solidFill>
                        <a:schemeClr val="tx1"/>
                      </a:solidFill>
                    </a:rPr>
                    <a:t>National and regional </a:t>
                  </a:r>
                  <a:r>
                    <a:rPr lang="en-GB" sz="900" b="1">
                      <a:solidFill>
                        <a:schemeClr val="tx1"/>
                      </a:solidFill>
                    </a:rPr>
                    <a:t>capacity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 and material and financial</a:t>
                  </a:r>
                  <a:r>
                    <a:rPr lang="en-GB" sz="900" b="1">
                      <a:solidFill>
                        <a:schemeClr val="tx1"/>
                      </a:solidFill>
                    </a:rPr>
                    <a:t> resources 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to manage ocean and fisheries, and implement new systems, policies, regulations and frameworks </a:t>
                  </a:r>
                  <a:r>
                    <a:rPr lang="en-GB" sz="900" b="1">
                      <a:solidFill>
                        <a:schemeClr val="tx1"/>
                      </a:solidFill>
                    </a:rPr>
                    <a:t>strengthened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 </a:t>
                  </a:r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BC397727-FE7B-4DF6-F730-C92FEDB2105C}"/>
                    </a:ext>
                  </a:extLst>
                </p:cNvPr>
                <p:cNvSpPr/>
                <p:nvPr/>
              </p:nvSpPr>
              <p:spPr>
                <a:xfrm>
                  <a:off x="585883" y="2593147"/>
                  <a:ext cx="1250667" cy="91933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rIns="36000" rtlCol="0" anchor="ctr"/>
                <a:lstStyle/>
                <a:p>
                  <a:pPr algn="ctr"/>
                  <a:r>
                    <a:rPr lang="en-GB" sz="900" b="1">
                      <a:solidFill>
                        <a:schemeClr val="tx1"/>
                      </a:solidFill>
                    </a:rPr>
                    <a:t>Civil society interests are embedded </a:t>
                  </a:r>
                  <a:r>
                    <a:rPr lang="en-GB" sz="900">
                      <a:solidFill>
                        <a:schemeClr val="tx1"/>
                      </a:solidFill>
                    </a:rPr>
                    <a:t>in national and regional ocean governance processes</a:t>
                  </a:r>
                </a:p>
              </p:txBody>
            </p:sp>
          </p:grpSp>
        </p:grp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9390B26-840E-A3C0-D5FB-6B84A9C0A167}"/>
              </a:ext>
            </a:extLst>
          </p:cNvPr>
          <p:cNvGrpSpPr/>
          <p:nvPr/>
        </p:nvGrpSpPr>
        <p:grpSpPr>
          <a:xfrm>
            <a:off x="7035330" y="1647436"/>
            <a:ext cx="2883409" cy="3521577"/>
            <a:chOff x="7095599" y="1647436"/>
            <a:chExt cx="2883409" cy="3521577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AC3E2FE9-5FAB-75C6-5115-ADCB51064E51}"/>
                </a:ext>
              </a:extLst>
            </p:cNvPr>
            <p:cNvSpPr/>
            <p:nvPr/>
          </p:nvSpPr>
          <p:spPr>
            <a:xfrm>
              <a:off x="7849611" y="3722695"/>
              <a:ext cx="1056796" cy="118552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1FBB9F68-91E1-1A35-D430-B1A90AE22A28}"/>
                </a:ext>
              </a:extLst>
            </p:cNvPr>
            <p:cNvSpPr/>
            <p:nvPr/>
          </p:nvSpPr>
          <p:spPr>
            <a:xfrm>
              <a:off x="7095599" y="1822926"/>
              <a:ext cx="2883409" cy="3269001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42E1AD7-CC9B-EFDD-B460-02125850ADA1}"/>
                </a:ext>
              </a:extLst>
            </p:cNvPr>
            <p:cNvGrpSpPr/>
            <p:nvPr/>
          </p:nvGrpSpPr>
          <p:grpSpPr>
            <a:xfrm>
              <a:off x="7134895" y="1869391"/>
              <a:ext cx="2806303" cy="1636463"/>
              <a:chOff x="7068823" y="1869391"/>
              <a:chExt cx="2806303" cy="1636463"/>
            </a:xfrm>
          </p:grpSpPr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28F94EA9-5B84-F452-7CD9-9BA081A793A2}"/>
                  </a:ext>
                </a:extLst>
              </p:cNvPr>
              <p:cNvSpPr/>
              <p:nvPr/>
            </p:nvSpPr>
            <p:spPr>
              <a:xfrm>
                <a:off x="7068823" y="2582904"/>
                <a:ext cx="2806303" cy="4527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GB" sz="900" dirty="0">
                    <a:solidFill>
                      <a:schemeClr val="tx1"/>
                    </a:solidFill>
                  </a:rPr>
                  <a:t>Increased private sector </a:t>
                </a:r>
                <a:r>
                  <a:rPr lang="en-GB" sz="900" b="1" dirty="0">
                    <a:solidFill>
                      <a:schemeClr val="tx1"/>
                    </a:solidFill>
                  </a:rPr>
                  <a:t>investment, performance, </a:t>
                </a:r>
                <a:r>
                  <a:rPr lang="en-GB" sz="900" dirty="0">
                    <a:solidFill>
                      <a:schemeClr val="tx1"/>
                    </a:solidFill>
                  </a:rPr>
                  <a:t>and aquatic </a:t>
                </a:r>
                <a:r>
                  <a:rPr lang="en-GB" sz="900" b="1" dirty="0">
                    <a:solidFill>
                      <a:schemeClr val="tx1"/>
                    </a:solidFill>
                  </a:rPr>
                  <a:t>value chain creation</a:t>
                </a:r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106CCD98-8DD2-4EB0-AA50-7842B3016670}"/>
                  </a:ext>
                </a:extLst>
              </p:cNvPr>
              <p:cNvSpPr/>
              <p:nvPr/>
            </p:nvSpPr>
            <p:spPr>
              <a:xfrm>
                <a:off x="7068823" y="1869391"/>
                <a:ext cx="2806303" cy="68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GB" sz="900" dirty="0">
                    <a:solidFill>
                      <a:schemeClr val="tx1"/>
                    </a:solidFill>
                  </a:rPr>
                  <a:t>Private sector creates </a:t>
                </a:r>
                <a:br>
                  <a:rPr lang="en-GB" sz="900" dirty="0">
                    <a:solidFill>
                      <a:schemeClr val="tx1"/>
                    </a:solidFill>
                  </a:rPr>
                </a:br>
                <a:r>
                  <a:rPr lang="en-GB" sz="900" b="1" dirty="0">
                    <a:solidFill>
                      <a:schemeClr val="tx1"/>
                    </a:solidFill>
                  </a:rPr>
                  <a:t>new sustainable and responsible solutions, food, products, and employment</a:t>
                </a:r>
                <a:r>
                  <a:rPr lang="en-GB" sz="900" dirty="0">
                    <a:solidFill>
                      <a:schemeClr val="tx1"/>
                    </a:solidFill>
                  </a:rPr>
                  <a:t>, and damaging practices are restricted</a:t>
                </a:r>
                <a:endParaRPr lang="en-GB" sz="9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F0F5C30E-C4DB-5792-16C3-E8826CA1E258}"/>
                  </a:ext>
                </a:extLst>
              </p:cNvPr>
              <p:cNvSpPr/>
              <p:nvPr/>
            </p:nvSpPr>
            <p:spPr>
              <a:xfrm>
                <a:off x="7068824" y="3065116"/>
                <a:ext cx="2806302" cy="440738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dirty="0">
                    <a:solidFill>
                      <a:schemeClr val="tx1"/>
                    </a:solidFill>
                  </a:rPr>
                  <a:t>Private sector </a:t>
                </a:r>
                <a:r>
                  <a:rPr lang="en-GB" sz="900" b="1" dirty="0">
                    <a:solidFill>
                      <a:schemeClr val="tx1"/>
                    </a:solidFill>
                  </a:rPr>
                  <a:t>engaged and mobilised</a:t>
                </a:r>
                <a:r>
                  <a:rPr lang="en-GB" sz="900" dirty="0">
                    <a:solidFill>
                      <a:schemeClr val="tx1"/>
                    </a:solidFill>
                  </a:rPr>
                  <a:t> on </a:t>
                </a:r>
                <a:r>
                  <a:rPr lang="en-GB" sz="900" b="1" dirty="0">
                    <a:solidFill>
                      <a:schemeClr val="tx1"/>
                    </a:solidFill>
                  </a:rPr>
                  <a:t>sustainable </a:t>
                </a:r>
                <a:r>
                  <a:rPr lang="en-GB" sz="900" dirty="0">
                    <a:solidFill>
                      <a:schemeClr val="tx1"/>
                    </a:solidFill>
                  </a:rPr>
                  <a:t>and </a:t>
                </a:r>
                <a:r>
                  <a:rPr lang="en-GB" sz="900" b="1" dirty="0">
                    <a:solidFill>
                      <a:schemeClr val="tx1"/>
                    </a:solidFill>
                  </a:rPr>
                  <a:t>responsible</a:t>
                </a:r>
                <a:r>
                  <a:rPr lang="en-GB" sz="900" dirty="0">
                    <a:solidFill>
                      <a:schemeClr val="tx1"/>
                    </a:solidFill>
                  </a:rPr>
                  <a:t> practices </a:t>
                </a:r>
              </a:p>
            </p:txBody>
          </p:sp>
        </p:grp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3C9CDCA5-0ED8-E280-34E7-6A0F571F1FF1}"/>
                </a:ext>
              </a:extLst>
            </p:cNvPr>
            <p:cNvSpPr/>
            <p:nvPr/>
          </p:nvSpPr>
          <p:spPr>
            <a:xfrm>
              <a:off x="7400079" y="4881013"/>
              <a:ext cx="2164172" cy="28800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100"/>
                </a:lnSpc>
              </a:pPr>
              <a:r>
                <a:rPr lang="en-GB" sz="900" b="1" dirty="0">
                  <a:solidFill>
                    <a:schemeClr val="tx1"/>
                  </a:solidFill>
                </a:rPr>
                <a:t>Enhancing private sector contribution to ocean economy 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FB6D2E1-82B9-0DA3-603F-C86272A87060}"/>
                </a:ext>
              </a:extLst>
            </p:cNvPr>
            <p:cNvGrpSpPr/>
            <p:nvPr/>
          </p:nvGrpSpPr>
          <p:grpSpPr>
            <a:xfrm>
              <a:off x="7134895" y="3504609"/>
              <a:ext cx="2806305" cy="144000"/>
              <a:chOff x="7134895" y="3504609"/>
              <a:chExt cx="2806305" cy="144000"/>
            </a:xfrm>
          </p:grpSpPr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2D79F8F0-499E-4387-8050-765C423CE8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34895" y="3648609"/>
                <a:ext cx="2806305" cy="0"/>
              </a:xfrm>
              <a:prstGeom prst="line">
                <a:avLst/>
              </a:prstGeom>
              <a:ln w="12700" cap="rnd"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B1209120-D1B6-0CCF-FCF1-E32CCE0327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657681" y="3504609"/>
                <a:ext cx="0" cy="144000"/>
              </a:xfrm>
              <a:prstGeom prst="straightConnector1">
                <a:avLst/>
              </a:prstGeom>
              <a:ln w="25400">
                <a:tailEnd type="arrow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C59ACE6-17B8-05BA-19CC-3199BA4C3AC7}"/>
                </a:ext>
              </a:extLst>
            </p:cNvPr>
            <p:cNvGrpSpPr/>
            <p:nvPr/>
          </p:nvGrpSpPr>
          <p:grpSpPr>
            <a:xfrm>
              <a:off x="7134895" y="3681040"/>
              <a:ext cx="1918494" cy="1147006"/>
              <a:chOff x="7068823" y="4068015"/>
              <a:chExt cx="1918494" cy="1093057"/>
            </a:xfrm>
          </p:grpSpPr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A212A768-397C-4BF7-9313-8C0EC7C8ABA8}"/>
                  </a:ext>
                </a:extLst>
              </p:cNvPr>
              <p:cNvSpPr/>
              <p:nvPr/>
            </p:nvSpPr>
            <p:spPr>
              <a:xfrm>
                <a:off x="7068823" y="4080409"/>
                <a:ext cx="980412" cy="108066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b="1" dirty="0">
                    <a:solidFill>
                      <a:schemeClr val="tx1"/>
                    </a:solidFill>
                  </a:rPr>
                  <a:t>Infrastructure, systems, tools, incentives</a:t>
                </a:r>
                <a:r>
                  <a:rPr lang="en-GB" sz="900" dirty="0">
                    <a:solidFill>
                      <a:schemeClr val="tx1"/>
                    </a:solidFill>
                  </a:rPr>
                  <a:t> are in place to support responsible private sector development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BB88A4AA-0FB2-1B84-BAD8-D195BDEF8334}"/>
                  </a:ext>
                </a:extLst>
              </p:cNvPr>
              <p:cNvSpPr/>
              <p:nvPr/>
            </p:nvSpPr>
            <p:spPr>
              <a:xfrm>
                <a:off x="8081414" y="4068015"/>
                <a:ext cx="905903" cy="108066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b="1" dirty="0">
                    <a:solidFill>
                      <a:schemeClr val="tx1"/>
                    </a:solidFill>
                  </a:rPr>
                  <a:t>Government regulations </a:t>
                </a:r>
                <a:r>
                  <a:rPr lang="en-GB" sz="900" dirty="0">
                    <a:solidFill>
                      <a:schemeClr val="tx1"/>
                    </a:solidFill>
                  </a:rPr>
                  <a:t>enable sustainable and responsible private sector development</a:t>
                </a:r>
              </a:p>
            </p:txBody>
          </p:sp>
        </p:grp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10212038-A4E7-CA65-E458-FB84F48B00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78009" y="1647436"/>
              <a:ext cx="0" cy="180000"/>
            </a:xfrm>
            <a:prstGeom prst="straightConnector1">
              <a:avLst/>
            </a:prstGeom>
            <a:ln w="254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16BCEA0D-6238-48E0-39C9-75EF662D4F88}"/>
              </a:ext>
            </a:extLst>
          </p:cNvPr>
          <p:cNvGrpSpPr/>
          <p:nvPr/>
        </p:nvGrpSpPr>
        <p:grpSpPr>
          <a:xfrm>
            <a:off x="9990937" y="1647234"/>
            <a:ext cx="2110947" cy="3522552"/>
            <a:chOff x="10109636" y="1656838"/>
            <a:chExt cx="2110947" cy="3522552"/>
          </a:xfrm>
        </p:grpSpPr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EA377F0A-58A1-2C39-4A85-4DB5293ACCC2}"/>
                </a:ext>
              </a:extLst>
            </p:cNvPr>
            <p:cNvSpPr/>
            <p:nvPr/>
          </p:nvSpPr>
          <p:spPr>
            <a:xfrm>
              <a:off x="10109636" y="1832530"/>
              <a:ext cx="2110947" cy="3259397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C29A78D-ED7C-C705-3038-20468FC549EF}"/>
                </a:ext>
              </a:extLst>
            </p:cNvPr>
            <p:cNvGrpSpPr/>
            <p:nvPr/>
          </p:nvGrpSpPr>
          <p:grpSpPr>
            <a:xfrm>
              <a:off x="10165187" y="1879637"/>
              <a:ext cx="1998109" cy="1632842"/>
              <a:chOff x="10180006" y="1879637"/>
              <a:chExt cx="1998109" cy="1632842"/>
            </a:xfrm>
          </p:grpSpPr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0AAA3203-401A-F4A4-EA9B-8C271CF02B61}"/>
                  </a:ext>
                </a:extLst>
              </p:cNvPr>
              <p:cNvSpPr/>
              <p:nvPr/>
            </p:nvSpPr>
            <p:spPr>
              <a:xfrm>
                <a:off x="10180006" y="1879637"/>
                <a:ext cx="1998109" cy="68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dirty="0">
                    <a:solidFill>
                      <a:schemeClr val="tx1"/>
                    </a:solidFill>
                  </a:rPr>
                  <a:t>Increased investment </a:t>
                </a:r>
                <a:r>
                  <a:rPr lang="en-GB" sz="900" b="1" dirty="0">
                    <a:solidFill>
                      <a:schemeClr val="tx1"/>
                    </a:solidFill>
                  </a:rPr>
                  <a:t>supports sustainable and equitable ocean initiatives</a:t>
                </a:r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A22E5F3-CEB7-B525-1837-82D22C8EEB7E}"/>
                  </a:ext>
                </a:extLst>
              </p:cNvPr>
              <p:cNvSpPr/>
              <p:nvPr/>
            </p:nvSpPr>
            <p:spPr>
              <a:xfrm>
                <a:off x="10180007" y="2593149"/>
                <a:ext cx="1998105" cy="91933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GB" sz="900" b="1" dirty="0">
                    <a:solidFill>
                      <a:schemeClr val="tx1"/>
                    </a:solidFill>
                  </a:rPr>
                  <a:t>Increased investment into ocean economy </a:t>
                </a:r>
                <a:r>
                  <a:rPr lang="en-GB" sz="900" dirty="0">
                    <a:solidFill>
                      <a:schemeClr val="tx1"/>
                    </a:solidFill>
                  </a:rPr>
                  <a:t>initiatives, research, innovation, partnership, and knowledge sharing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FAD341D-EBB2-F9DE-B2A0-A86A81AF41A0}"/>
                </a:ext>
              </a:extLst>
            </p:cNvPr>
            <p:cNvGrpSpPr/>
            <p:nvPr/>
          </p:nvGrpSpPr>
          <p:grpSpPr>
            <a:xfrm>
              <a:off x="10243570" y="3690645"/>
              <a:ext cx="1861833" cy="1140032"/>
              <a:chOff x="10258389" y="4081889"/>
              <a:chExt cx="1861833" cy="1086412"/>
            </a:xfrm>
          </p:grpSpPr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02321512-562A-2708-9CBD-63F90DD71C36}"/>
                  </a:ext>
                </a:extLst>
              </p:cNvPr>
              <p:cNvSpPr/>
              <p:nvPr/>
            </p:nvSpPr>
            <p:spPr>
              <a:xfrm>
                <a:off x="10258389" y="4087638"/>
                <a:ext cx="875158" cy="108066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b="1" dirty="0">
                    <a:solidFill>
                      <a:schemeClr val="tx1"/>
                    </a:solidFill>
                  </a:rPr>
                  <a:t>Funding mobilised </a:t>
                </a:r>
                <a:r>
                  <a:rPr lang="en-GB" sz="900" dirty="0">
                    <a:solidFill>
                      <a:schemeClr val="tx1"/>
                    </a:solidFill>
                  </a:rPr>
                  <a:t>from multiple sources, international, regional and national</a:t>
                </a:r>
              </a:p>
            </p:txBody>
          </p: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526980D0-97C0-B015-FAA7-34142394E899}"/>
                  </a:ext>
                </a:extLst>
              </p:cNvPr>
              <p:cNvSpPr/>
              <p:nvPr/>
            </p:nvSpPr>
            <p:spPr>
              <a:xfrm>
                <a:off x="11169646" y="4081889"/>
                <a:ext cx="950576" cy="108066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b="1" dirty="0">
                    <a:solidFill>
                      <a:schemeClr val="tx1"/>
                    </a:solidFill>
                  </a:rPr>
                  <a:t>Grants and finance mechanisms are in place </a:t>
                </a:r>
                <a:r>
                  <a:rPr lang="en-GB" sz="900" dirty="0">
                    <a:solidFill>
                      <a:schemeClr val="tx1"/>
                    </a:solidFill>
                  </a:rPr>
                  <a:t>and there is demand for equitable ocean finance</a:t>
                </a:r>
              </a:p>
            </p:txBody>
          </p:sp>
        </p:grp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99C86AC8-0B34-44C1-E765-DAD52157C6EC}"/>
                </a:ext>
              </a:extLst>
            </p:cNvPr>
            <p:cNvSpPr/>
            <p:nvPr/>
          </p:nvSpPr>
          <p:spPr>
            <a:xfrm>
              <a:off x="10143064" y="4891390"/>
              <a:ext cx="2020242" cy="28800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</a:rPr>
                <a:t>Mobilising new finance to support a sustainable ocean economy</a:t>
              </a: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506FA4D-2EC9-7E77-13E8-9611C2AABBC6}"/>
                </a:ext>
              </a:extLst>
            </p:cNvPr>
            <p:cNvGrpSpPr/>
            <p:nvPr/>
          </p:nvGrpSpPr>
          <p:grpSpPr>
            <a:xfrm>
              <a:off x="10250306" y="3514213"/>
              <a:ext cx="1855097" cy="150912"/>
              <a:chOff x="10248357" y="3514213"/>
              <a:chExt cx="1855097" cy="150912"/>
            </a:xfrm>
          </p:grpSpPr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A2CFD986-C00C-09BF-14CE-D5C7E7B4F3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48357" y="3665125"/>
                <a:ext cx="1855097" cy="0"/>
              </a:xfrm>
              <a:prstGeom prst="line">
                <a:avLst/>
              </a:prstGeom>
              <a:ln w="12700" cap="rnd"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Arrow Connector 187">
                <a:extLst>
                  <a:ext uri="{FF2B5EF4-FFF2-40B4-BE49-F238E27FC236}">
                    <a16:creationId xmlns:a16="http://schemas.microsoft.com/office/drawing/2014/main" id="{C1C8462A-597D-BC14-982C-08407A7B68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224296" y="3514213"/>
                <a:ext cx="0" cy="144000"/>
              </a:xfrm>
              <a:prstGeom prst="straightConnector1">
                <a:avLst/>
              </a:prstGeom>
              <a:ln w="25400">
                <a:tailEnd type="arrow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7B4D83B0-F589-B5F1-5140-229019C968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06085" y="1656838"/>
              <a:ext cx="0" cy="180000"/>
            </a:xfrm>
            <a:prstGeom prst="straightConnector1">
              <a:avLst/>
            </a:prstGeom>
            <a:ln w="254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AA7AB809-269C-A258-B6B2-A2D93C0C8EED}"/>
              </a:ext>
            </a:extLst>
          </p:cNvPr>
          <p:cNvCxnSpPr>
            <a:cxnSpLocks/>
          </p:cNvCxnSpPr>
          <p:nvPr/>
        </p:nvCxnSpPr>
        <p:spPr>
          <a:xfrm>
            <a:off x="3891556" y="5018844"/>
            <a:ext cx="360000" cy="0"/>
          </a:xfrm>
          <a:prstGeom prst="straightConnector1">
            <a:avLst/>
          </a:prstGeom>
          <a:ln w="25400">
            <a:solidFill>
              <a:schemeClr val="accent4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5F2326B-2A60-80EE-7442-C79D9D58F877}"/>
              </a:ext>
            </a:extLst>
          </p:cNvPr>
          <p:cNvCxnSpPr>
            <a:cxnSpLocks/>
          </p:cNvCxnSpPr>
          <p:nvPr/>
        </p:nvCxnSpPr>
        <p:spPr>
          <a:xfrm flipV="1">
            <a:off x="6836113" y="5018844"/>
            <a:ext cx="360000" cy="0"/>
          </a:xfrm>
          <a:prstGeom prst="straightConnector1">
            <a:avLst/>
          </a:prstGeom>
          <a:ln w="25400">
            <a:solidFill>
              <a:schemeClr val="accent4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0B16B91-1042-4066-0FD9-49CA241CC812}"/>
              </a:ext>
            </a:extLst>
          </p:cNvPr>
          <p:cNvCxnSpPr>
            <a:cxnSpLocks/>
          </p:cNvCxnSpPr>
          <p:nvPr/>
        </p:nvCxnSpPr>
        <p:spPr>
          <a:xfrm flipV="1">
            <a:off x="9630937" y="5018844"/>
            <a:ext cx="360000" cy="0"/>
          </a:xfrm>
          <a:prstGeom prst="straightConnector1">
            <a:avLst/>
          </a:prstGeom>
          <a:ln w="25400">
            <a:solidFill>
              <a:schemeClr val="accent4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4415C8D9-C6C6-F1D8-A8CC-AF576A1F3277}"/>
              </a:ext>
            </a:extLst>
          </p:cNvPr>
          <p:cNvCxnSpPr>
            <a:cxnSpLocks/>
          </p:cNvCxnSpPr>
          <p:nvPr/>
        </p:nvCxnSpPr>
        <p:spPr>
          <a:xfrm flipV="1">
            <a:off x="8317739" y="5189390"/>
            <a:ext cx="0" cy="180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6AE5377-77B7-F6B8-BC32-B7B5CEC9608C}"/>
              </a:ext>
            </a:extLst>
          </p:cNvPr>
          <p:cNvCxnSpPr>
            <a:cxnSpLocks/>
          </p:cNvCxnSpPr>
          <p:nvPr/>
        </p:nvCxnSpPr>
        <p:spPr>
          <a:xfrm>
            <a:off x="6646394" y="741842"/>
            <a:ext cx="108000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46511833-8589-78D7-4467-1BF39734C39E}"/>
              </a:ext>
            </a:extLst>
          </p:cNvPr>
          <p:cNvCxnSpPr>
            <a:cxnSpLocks/>
          </p:cNvCxnSpPr>
          <p:nvPr/>
        </p:nvCxnSpPr>
        <p:spPr>
          <a:xfrm>
            <a:off x="3978712" y="741842"/>
            <a:ext cx="108000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9D46E59E-B0E2-ED73-E62F-DB83E11C06B0}"/>
              </a:ext>
            </a:extLst>
          </p:cNvPr>
          <p:cNvCxnSpPr>
            <a:cxnSpLocks/>
          </p:cNvCxnSpPr>
          <p:nvPr/>
        </p:nvCxnSpPr>
        <p:spPr>
          <a:xfrm>
            <a:off x="10150685" y="741842"/>
            <a:ext cx="108000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45C791BC-D449-964F-3384-DA00629BBD7D}"/>
              </a:ext>
            </a:extLst>
          </p:cNvPr>
          <p:cNvCxnSpPr>
            <a:cxnSpLocks/>
          </p:cNvCxnSpPr>
          <p:nvPr/>
        </p:nvCxnSpPr>
        <p:spPr>
          <a:xfrm rot="5400000">
            <a:off x="11881971" y="1107122"/>
            <a:ext cx="148045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EF43EFDD-5A83-1554-B48B-AD05E7430089}"/>
              </a:ext>
            </a:extLst>
          </p:cNvPr>
          <p:cNvCxnSpPr>
            <a:cxnSpLocks/>
          </p:cNvCxnSpPr>
          <p:nvPr/>
        </p:nvCxnSpPr>
        <p:spPr>
          <a:xfrm>
            <a:off x="1312738" y="741842"/>
            <a:ext cx="108000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B1F15E49-8CD0-DACC-0691-78A9BC76266D}"/>
              </a:ext>
            </a:extLst>
          </p:cNvPr>
          <p:cNvCxnSpPr>
            <a:cxnSpLocks/>
          </p:cNvCxnSpPr>
          <p:nvPr/>
        </p:nvCxnSpPr>
        <p:spPr>
          <a:xfrm rot="5400000">
            <a:off x="527982" y="1166269"/>
            <a:ext cx="148045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A32B2552-1736-CC3A-1EC0-30DB54442C54}"/>
              </a:ext>
            </a:extLst>
          </p:cNvPr>
          <p:cNvCxnSpPr>
            <a:cxnSpLocks/>
          </p:cNvCxnSpPr>
          <p:nvPr/>
        </p:nvCxnSpPr>
        <p:spPr>
          <a:xfrm flipH="1">
            <a:off x="6631238" y="1641616"/>
            <a:ext cx="108000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FC7CAC28-F73F-942C-7DCA-18C97EAEE915}"/>
              </a:ext>
            </a:extLst>
          </p:cNvPr>
          <p:cNvCxnSpPr>
            <a:cxnSpLocks/>
          </p:cNvCxnSpPr>
          <p:nvPr/>
        </p:nvCxnSpPr>
        <p:spPr>
          <a:xfrm flipH="1">
            <a:off x="3963556" y="1641616"/>
            <a:ext cx="108000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9EFB5B6-99C8-31AE-6C25-71F89A4FDF81}"/>
              </a:ext>
            </a:extLst>
          </p:cNvPr>
          <p:cNvCxnSpPr>
            <a:cxnSpLocks/>
          </p:cNvCxnSpPr>
          <p:nvPr/>
        </p:nvCxnSpPr>
        <p:spPr>
          <a:xfrm flipH="1">
            <a:off x="10135529" y="1641616"/>
            <a:ext cx="108000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3B2BDD8A-30FF-64D1-7118-DA6836901FF9}"/>
              </a:ext>
            </a:extLst>
          </p:cNvPr>
          <p:cNvCxnSpPr>
            <a:cxnSpLocks/>
          </p:cNvCxnSpPr>
          <p:nvPr/>
        </p:nvCxnSpPr>
        <p:spPr>
          <a:xfrm flipH="1">
            <a:off x="1297582" y="1641616"/>
            <a:ext cx="108000" cy="0"/>
          </a:xfrm>
          <a:prstGeom prst="straightConnector1">
            <a:avLst/>
          </a:prstGeom>
          <a:ln w="19050" cap="rnd">
            <a:solidFill>
              <a:schemeClr val="accent2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4C04033B-BD51-BB39-5208-EAAF0C72D5BD}"/>
              </a:ext>
            </a:extLst>
          </p:cNvPr>
          <p:cNvSpPr/>
          <p:nvPr/>
        </p:nvSpPr>
        <p:spPr>
          <a:xfrm>
            <a:off x="9024331" y="3677262"/>
            <a:ext cx="862858" cy="1134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</a:rPr>
              <a:t>Civil society </a:t>
            </a:r>
            <a:r>
              <a:rPr lang="en-GB" sz="900" dirty="0">
                <a:solidFill>
                  <a:schemeClr val="tx1"/>
                </a:solidFill>
              </a:rPr>
              <a:t>are able to hold governments and private sector accountable</a:t>
            </a:r>
          </a:p>
        </p:txBody>
      </p:sp>
    </p:spTree>
    <p:extLst>
      <p:ext uri="{BB962C8B-B14F-4D97-AF65-F5344CB8AC3E}">
        <p14:creationId xmlns:p14="http://schemas.microsoft.com/office/powerpoint/2010/main" val="1152089848"/>
      </p:ext>
    </p:extLst>
  </p:cSld>
  <p:clrMapOvr>
    <a:masterClrMapping/>
  </p:clrMapOvr>
</p:sld>
</file>

<file path=ppt/theme/theme1.xml><?xml version="1.0" encoding="utf-8"?>
<a:theme xmlns:a="http://schemas.openxmlformats.org/drawingml/2006/main" name="Itad Content Slides">
  <a:themeElements>
    <a:clrScheme name="Custom 7">
      <a:dk1>
        <a:srgbClr val="000000"/>
      </a:dk1>
      <a:lt1>
        <a:srgbClr val="FFFFFF"/>
      </a:lt1>
      <a:dk2>
        <a:srgbClr val="FCF0E7"/>
      </a:dk2>
      <a:lt2>
        <a:srgbClr val="FFFFFF"/>
      </a:lt2>
      <a:accent1>
        <a:srgbClr val="136051"/>
      </a:accent1>
      <a:accent2>
        <a:srgbClr val="517740"/>
      </a:accent2>
      <a:accent3>
        <a:srgbClr val="C3D5BC"/>
      </a:accent3>
      <a:accent4>
        <a:srgbClr val="F26D69"/>
      </a:accent4>
      <a:accent5>
        <a:srgbClr val="5EC6CA"/>
      </a:accent5>
      <a:accent6>
        <a:srgbClr val="BEC3DF"/>
      </a:accent6>
      <a:hlink>
        <a:srgbClr val="517740"/>
      </a:hlink>
      <a:folHlink>
        <a:srgbClr val="136051"/>
      </a:folHlink>
    </a:clrScheme>
    <a:fontScheme name="Custom 1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l">
          <a:defRPr sz="1000" kern="0" dirty="0">
            <a:effectLst/>
            <a:highlight>
              <a:srgbClr val="FFFF00"/>
            </a:highlight>
            <a:latin typeface="Grandview" panose="020B0502040204020203" pitchFamily="34" charset="0"/>
            <a:ea typeface="Times New Roman" panose="02020603050405020304" pitchFamily="18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pproach paper 2024" id="{CBB45842-7FA4-45C2-A7A0-12E51D70DC33}" vid="{6F31475C-15D8-4991-97CC-1CAB4D806A7F}"/>
    </a:ext>
  </a:extLst>
</a:theme>
</file>

<file path=ppt/theme/theme2.xml><?xml version="1.0" encoding="utf-8"?>
<a:theme xmlns:a="http://schemas.openxmlformats.org/drawingml/2006/main" name="Itad Content Slides">
  <a:themeElements>
    <a:clrScheme name="Custom 7">
      <a:dk1>
        <a:srgbClr val="000000"/>
      </a:dk1>
      <a:lt1>
        <a:srgbClr val="FFFFFF"/>
      </a:lt1>
      <a:dk2>
        <a:srgbClr val="FCF0E7"/>
      </a:dk2>
      <a:lt2>
        <a:srgbClr val="FFFFFF"/>
      </a:lt2>
      <a:accent1>
        <a:srgbClr val="136051"/>
      </a:accent1>
      <a:accent2>
        <a:srgbClr val="517740"/>
      </a:accent2>
      <a:accent3>
        <a:srgbClr val="C3D5BC"/>
      </a:accent3>
      <a:accent4>
        <a:srgbClr val="F26D69"/>
      </a:accent4>
      <a:accent5>
        <a:srgbClr val="5EC6CA"/>
      </a:accent5>
      <a:accent6>
        <a:srgbClr val="BEC3DF"/>
      </a:accent6>
      <a:hlink>
        <a:srgbClr val="517740"/>
      </a:hlink>
      <a:folHlink>
        <a:srgbClr val="136051"/>
      </a:folHlink>
    </a:clrScheme>
    <a:fontScheme name="Custom 1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79186A34-CA97-4EC5-8519-841B7308CF95}" vid="{20BC1C33-DE86-4372-8A4A-50A41FEADEE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FA031754D924141BCE8D4F64BFEAD29" ma:contentTypeVersion="5" ma:contentTypeDescription="Opprett et nytt dokument." ma:contentTypeScope="" ma:versionID="aa51be85e60944e7067b9ff5606b301f">
  <xsd:schema xmlns:xsd="http://www.w3.org/2001/XMLSchema" xmlns:xs="http://www.w3.org/2001/XMLSchema" xmlns:p="http://schemas.microsoft.com/office/2006/metadata/properties" xmlns:ns2="48c6c69e-3640-422e-bb7b-e4c524d3d1e2" xmlns:ns3="b254a7df-db2d-43fe-9488-6898f6261b3c" xmlns:ns4="0e2a60a3-aac0-4b4d-808b-830d5fbed167" xmlns:ns5="065af48a-6e8b-48fc-a074-5e8638c0ea44" targetNamespace="http://schemas.microsoft.com/office/2006/metadata/properties" ma:root="true" ma:fieldsID="32e36dda7a59beba049156b338314fa9" ns2:_="" ns3:_="" ns4:_="" ns5:_="">
    <xsd:import namespace="48c6c69e-3640-422e-bb7b-e4c524d3d1e2"/>
    <xsd:import namespace="b254a7df-db2d-43fe-9488-6898f6261b3c"/>
    <xsd:import namespace="0e2a60a3-aac0-4b4d-808b-830d5fbed167"/>
    <xsd:import namespace="065af48a-6e8b-48fc-a074-5e8638c0ea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4:lcf76f155ced4ddcb4097134ff3c332f" minOccurs="0"/>
                <xsd:element ref="ns5:TaxCatchAll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6c69e-3640-422e-bb7b-e4c524d3d1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description="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54a7df-db2d-43fe-9488-6898f6261b3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2a60a3-aac0-4b4d-808b-830d5fbed16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613e87f7-f6bd-424e-a36d-b4e432f210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5af48a-6e8b-48fc-a074-5e8638c0ea44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243ec85-d51f-460d-9dfe-ec30bb7e0a61}" ma:internalName="TaxCatchAll" ma:showField="CatchAllData" ma:web="065af48a-6e8b-48fc-a074-5e8638c0ea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5af48a-6e8b-48fc-a074-5e8638c0ea44" xsi:nil="true"/>
    <lcf76f155ced4ddcb4097134ff3c332f xmlns="0e2a60a3-aac0-4b4d-808b-830d5fbed16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707BFB8-A570-42AA-8F47-E808E9E81D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c6c69e-3640-422e-bb7b-e4c524d3d1e2"/>
    <ds:schemaRef ds:uri="b254a7df-db2d-43fe-9488-6898f6261b3c"/>
    <ds:schemaRef ds:uri="0e2a60a3-aac0-4b4d-808b-830d5fbed167"/>
    <ds:schemaRef ds:uri="065af48a-6e8b-48fc-a074-5e8638c0e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A71739-10D7-405B-89BD-82385EBD83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0C4242-E6CC-4CFC-A893-3DBA07215661}">
  <ds:schemaRefs>
    <ds:schemaRef ds:uri="http://schemas.microsoft.com/office/2006/metadata/properties"/>
    <ds:schemaRef ds:uri="0e2a60a3-aac0-4b4d-808b-830d5fbed167"/>
    <ds:schemaRef ds:uri="http://purl.org/dc/dcmitype/"/>
    <ds:schemaRef ds:uri="b254a7df-db2d-43fe-9488-6898f6261b3c"/>
    <ds:schemaRef ds:uri="http://schemas.microsoft.com/office/2006/documentManagement/types"/>
    <ds:schemaRef ds:uri="http://purl.org/dc/elements/1.1/"/>
    <ds:schemaRef ds:uri="http://www.w3.org/XML/1998/namespace"/>
    <ds:schemaRef ds:uri="065af48a-6e8b-48fc-a074-5e8638c0ea44"/>
    <ds:schemaRef ds:uri="http://schemas.microsoft.com/office/infopath/2007/PartnerControls"/>
    <ds:schemaRef ds:uri="http://schemas.openxmlformats.org/package/2006/metadata/core-properties"/>
    <ds:schemaRef ds:uri="48c6c69e-3640-422e-bb7b-e4c524d3d1e2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286c631e-a776-46ca-adbc-4aaca0a3a360}" enabled="0" method="" siteId="{286c631e-a776-46ca-adbc-4aaca0a3a36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Approach paper 2024-LT-262</Template>
  <TotalTime>2193</TotalTime>
  <Words>618</Words>
  <Application>Microsoft Office PowerPoint</Application>
  <PresentationFormat>Widescreen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CubeOT</vt:lpstr>
      <vt:lpstr>Grandview</vt:lpstr>
      <vt:lpstr>Times New Roman</vt:lpstr>
      <vt:lpstr>Itad Content Slides</vt:lpstr>
      <vt:lpstr>Itad Content Slides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Tahmina Begum</dc:creator>
  <cp:lastModifiedBy>Maurset, Silje Uhlen</cp:lastModifiedBy>
  <cp:revision>41</cp:revision>
  <cp:lastPrinted>2025-01-22T08:27:53Z</cp:lastPrinted>
  <dcterms:created xsi:type="dcterms:W3CDTF">2024-03-13T12:02:31Z</dcterms:created>
  <dcterms:modified xsi:type="dcterms:W3CDTF">2025-04-29T08:13:28Z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0x010100DFA031754D924141BCE8D4F64BFEAD29</vt:lpwstr>
  </property>
  <property fmtid="{D5CDD505-2E9C-101B-9397-08002B2CF9AE}" pid="3" name="MediaServiceImageTags">
    <vt:lpwstr/>
  </property>
  <property fmtid="{D5CDD505-2E9C-101B-9397-08002B2CF9AE}" pid="4" name="Order">
    <vt:r8>3145100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MSIP_Label_4193be2e-6f4c-4495-b5bd-b83aa2557ef8_Enabled">
    <vt:lpwstr>true</vt:lpwstr>
  </property>
  <property fmtid="{D5CDD505-2E9C-101B-9397-08002B2CF9AE}" pid="12" name="MSIP_Label_4193be2e-6f4c-4495-b5bd-b83aa2557ef8_SetDate">
    <vt:lpwstr>2025-04-25T11:14:47Z</vt:lpwstr>
  </property>
  <property fmtid="{D5CDD505-2E9C-101B-9397-08002B2CF9AE}" pid="13" name="MSIP_Label_4193be2e-6f4c-4495-b5bd-b83aa2557ef8_Method">
    <vt:lpwstr>Privileged</vt:lpwstr>
  </property>
  <property fmtid="{D5CDD505-2E9C-101B-9397-08002B2CF9AE}" pid="14" name="MSIP_Label_4193be2e-6f4c-4495-b5bd-b83aa2557ef8_Name">
    <vt:lpwstr>Intern Åpen</vt:lpwstr>
  </property>
  <property fmtid="{D5CDD505-2E9C-101B-9397-08002B2CF9AE}" pid="15" name="MSIP_Label_4193be2e-6f4c-4495-b5bd-b83aa2557ef8_SiteId">
    <vt:lpwstr>3977e38c-aa4b-439e-80ea-421a4d4ef891</vt:lpwstr>
  </property>
  <property fmtid="{D5CDD505-2E9C-101B-9397-08002B2CF9AE}" pid="16" name="MSIP_Label_4193be2e-6f4c-4495-b5bd-b83aa2557ef8_ActionId">
    <vt:lpwstr>c9a5b71d-cede-4b38-8432-3c928a9bace1</vt:lpwstr>
  </property>
  <property fmtid="{D5CDD505-2E9C-101B-9397-08002B2CF9AE}" pid="17" name="MSIP_Label_4193be2e-6f4c-4495-b5bd-b83aa2557ef8_ContentBits">
    <vt:lpwstr>0</vt:lpwstr>
  </property>
  <property fmtid="{D5CDD505-2E9C-101B-9397-08002B2CF9AE}" pid="18" name="MSIP_Label_4193be2e-6f4c-4495-b5bd-b83aa2557ef8_Tag">
    <vt:lpwstr>10, 0, 1, 1</vt:lpwstr>
  </property>
</Properties>
</file>